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Roboto Thin"/>
      <p:regular r:id="rId20"/>
      <p:bold r:id="rId21"/>
      <p:italic r:id="rId22"/>
      <p:boldItalic r:id="rId23"/>
    </p:embeddedFont>
    <p:embeddedFont>
      <p:font typeface="Roboto Medium"/>
      <p:regular r:id="rId24"/>
      <p:bold r:id="rId25"/>
      <p:italic r:id="rId26"/>
      <p:boldItalic r:id="rId27"/>
    </p:embeddedFon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6095B24-BEC9-40D9-A6B0-2E0426C3FFFA}">
  <a:tblStyle styleId="{46095B24-BEC9-40D9-A6B0-2E0426C3FFF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Thin-regular.fntdata"/><Relationship Id="rId22" Type="http://schemas.openxmlformats.org/officeDocument/2006/relationships/font" Target="fonts/RobotoThin-italic.fntdata"/><Relationship Id="rId21" Type="http://schemas.openxmlformats.org/officeDocument/2006/relationships/font" Target="fonts/RobotoThin-bold.fntdata"/><Relationship Id="rId24" Type="http://schemas.openxmlformats.org/officeDocument/2006/relationships/font" Target="fonts/RobotoMedium-regular.fntdata"/><Relationship Id="rId23" Type="http://schemas.openxmlformats.org/officeDocument/2006/relationships/font" Target="fonts/RobotoThin-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edium-italic.fntdata"/><Relationship Id="rId25" Type="http://schemas.openxmlformats.org/officeDocument/2006/relationships/font" Target="fonts/RobotoMedium-bold.fntdata"/><Relationship Id="rId28" Type="http://schemas.openxmlformats.org/officeDocument/2006/relationships/font" Target="fonts/Roboto-regular.fntdata"/><Relationship Id="rId27" Type="http://schemas.openxmlformats.org/officeDocument/2006/relationships/font" Target="fonts/RobotoMedium-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4f639b530_2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4f639b530_2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64f639b530_2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4f639b530_0_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The field and/or area in which you will be working</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(b) The aim and objectives of your work.</a:t>
            </a:r>
            <a:endParaRPr sz="1100">
              <a:solidFill>
                <a:srgbClr val="222222"/>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IN" sz="1100">
                <a:solidFill>
                  <a:srgbClr val="222222"/>
                </a:solidFill>
                <a:latin typeface="Arial"/>
                <a:ea typeface="Arial"/>
                <a:cs typeface="Arial"/>
                <a:sym typeface="Arial"/>
              </a:rPr>
              <a:t>  (c) The importance of your work and its applications</a:t>
            </a:r>
            <a:endParaRPr sz="1100">
              <a:solidFill>
                <a:srgbClr val="222222"/>
              </a:solidFill>
              <a:latin typeface="Arial"/>
              <a:ea typeface="Arial"/>
              <a:cs typeface="Arial"/>
              <a:sym typeface="Arial"/>
            </a:endParaRPr>
          </a:p>
          <a:p>
            <a:pPr indent="0" lvl="0" marL="0" rtl="0" algn="l">
              <a:spcBef>
                <a:spcPts val="0"/>
              </a:spcBef>
              <a:spcAft>
                <a:spcPts val="0"/>
              </a:spcAft>
              <a:buNone/>
            </a:pPr>
            <a:r>
              <a:t/>
            </a:r>
            <a:endParaRPr/>
          </a:p>
        </p:txBody>
      </p:sp>
      <p:sp>
        <p:nvSpPr>
          <p:cNvPr id="247" name="Google Shape;247;g64f639b530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6511324edb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2100" lvl="0" marL="457200" rtl="0" algn="l">
              <a:lnSpc>
                <a:spcPct val="90000"/>
              </a:lnSpc>
              <a:spcBef>
                <a:spcPts val="0"/>
              </a:spcBef>
              <a:spcAft>
                <a:spcPts val="0"/>
              </a:spcAft>
              <a:buClr>
                <a:schemeClr val="dk1"/>
              </a:buClr>
              <a:buSzPts val="1000"/>
              <a:buChar char="•"/>
            </a:pPr>
            <a:r>
              <a:rPr lang="en-IN" sz="1000"/>
              <a:t> by providing them the opportunity to match the analytical results with the actual experimental results.</a:t>
            </a:r>
            <a:endParaRPr sz="1000"/>
          </a:p>
        </p:txBody>
      </p:sp>
      <p:sp>
        <p:nvSpPr>
          <p:cNvPr id="97" name="Google Shape;97;g6511324edb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0cf2ea79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2100" lvl="0" marL="457200" rtl="0" algn="l">
              <a:lnSpc>
                <a:spcPct val="115000"/>
              </a:lnSpc>
              <a:spcBef>
                <a:spcPts val="0"/>
              </a:spcBef>
              <a:spcAft>
                <a:spcPts val="0"/>
              </a:spcAft>
              <a:buSzPts val="1000"/>
              <a:buChar char="●"/>
            </a:pPr>
            <a:r>
              <a:rPr lang="en-IN" sz="1000"/>
              <a:t>3D Modelling of the system with realistic dimensions to assist in fabrication and final designing.</a:t>
            </a:r>
            <a:endParaRPr sz="1000"/>
          </a:p>
          <a:p>
            <a:pPr indent="-292100" lvl="0" marL="457200" rtl="0" algn="l">
              <a:lnSpc>
                <a:spcPct val="115000"/>
              </a:lnSpc>
              <a:spcBef>
                <a:spcPts val="0"/>
              </a:spcBef>
              <a:spcAft>
                <a:spcPts val="0"/>
              </a:spcAft>
              <a:buSzPts val="1000"/>
              <a:buChar char="●"/>
            </a:pPr>
            <a:r>
              <a:rPr lang="en-IN" sz="1000"/>
              <a:t>Dynamic analysis of mechanism carried out in simscape(MATLAB).</a:t>
            </a:r>
            <a:endParaRPr sz="1000"/>
          </a:p>
          <a:p>
            <a:pPr indent="-292100" lvl="0" marL="457200" rtl="0" algn="l">
              <a:lnSpc>
                <a:spcPct val="115000"/>
              </a:lnSpc>
              <a:spcBef>
                <a:spcPts val="0"/>
              </a:spcBef>
              <a:spcAft>
                <a:spcPts val="0"/>
              </a:spcAft>
              <a:buSzPts val="1000"/>
              <a:buChar char="●"/>
            </a:pPr>
            <a:r>
              <a:rPr lang="en-IN" sz="1000"/>
              <a:t>Iterations were carried out in order to come up with a constant velocity mechanism having least variation</a:t>
            </a:r>
            <a:endParaRPr sz="1000"/>
          </a:p>
          <a:p>
            <a:pPr indent="-292100" lvl="0" marL="457200" rtl="0" algn="l">
              <a:lnSpc>
                <a:spcPct val="115000"/>
              </a:lnSpc>
              <a:spcBef>
                <a:spcPts val="0"/>
              </a:spcBef>
              <a:spcAft>
                <a:spcPts val="0"/>
              </a:spcAft>
              <a:buSzPts val="1000"/>
              <a:buChar char="●"/>
            </a:pPr>
            <a:r>
              <a:rPr lang="en-IN" sz="1000"/>
              <a:t>Preliminary kinematic analysis of mechanism.</a:t>
            </a:r>
            <a:endParaRPr sz="1000"/>
          </a:p>
          <a:p>
            <a:pPr indent="-292100" lvl="0" marL="457200" rtl="0" algn="l">
              <a:lnSpc>
                <a:spcPct val="115000"/>
              </a:lnSpc>
              <a:spcBef>
                <a:spcPts val="0"/>
              </a:spcBef>
              <a:spcAft>
                <a:spcPts val="0"/>
              </a:spcAft>
              <a:buSzPts val="1000"/>
              <a:buChar char="●"/>
            </a:pPr>
            <a:r>
              <a:t/>
            </a:r>
            <a:endParaRPr sz="1000"/>
          </a:p>
        </p:txBody>
      </p:sp>
      <p:sp>
        <p:nvSpPr>
          <p:cNvPr id="110" name="Google Shape;110;g60cf2ea79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63dbf1ee97_0_5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63dbf1ee97_0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4f639b530_0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64f639b530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4f639b530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64f639b530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64f639b530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64f639b530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4f639b530_0_1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64f639b530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511324edb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6511324edb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14.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7.gif"/><Relationship Id="rId5" Type="http://schemas.openxmlformats.org/officeDocument/2006/relationships/image" Target="../media/image15.gif"/><Relationship Id="rId6" Type="http://schemas.openxmlformats.org/officeDocument/2006/relationships/image" Target="../media/image1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image" Target="../media/image9.gif"/><Relationship Id="rId5" Type="http://schemas.openxmlformats.org/officeDocument/2006/relationships/image" Target="../media/image3.gif"/><Relationship Id="rId6"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7.gif"/><Relationship Id="rId5" Type="http://schemas.openxmlformats.org/officeDocument/2006/relationships/image" Target="../media/image20.png"/><Relationship Id="rId6" Type="http://schemas.openxmlformats.org/officeDocument/2006/relationships/image" Target="../media/image2.png"/><Relationship Id="rId7" Type="http://schemas.openxmlformats.org/officeDocument/2006/relationships/image" Target="../media/image1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20.png"/><Relationship Id="rId5" Type="http://schemas.openxmlformats.org/officeDocument/2006/relationships/image" Target="../media/image8.png"/><Relationship Id="rId6"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1.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18.gif"/><Relationship Id="rId5" Type="http://schemas.openxmlformats.org/officeDocument/2006/relationships/image" Target="../media/image22.jp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ph type="ctrTitle"/>
          </p:nvPr>
        </p:nvSpPr>
        <p:spPr>
          <a:xfrm>
            <a:off x="2269067" y="2"/>
            <a:ext cx="9702799" cy="1595406"/>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rgbClr val="0000FF"/>
              </a:buClr>
              <a:buSzPts val="4600"/>
              <a:buFont typeface="Calibri"/>
              <a:buNone/>
            </a:pPr>
            <a:r>
              <a:rPr b="1" lang="en-IN" sz="4600">
                <a:solidFill>
                  <a:srgbClr val="0000FF"/>
                </a:solidFill>
              </a:rPr>
              <a:t>Department of Mechanical Engineering</a:t>
            </a:r>
            <a:br>
              <a:rPr lang="en-IN" sz="4600">
                <a:solidFill>
                  <a:srgbClr val="0000FF"/>
                </a:solidFill>
              </a:rPr>
            </a:br>
            <a:r>
              <a:rPr b="1" lang="en-IN" sz="4600">
                <a:solidFill>
                  <a:srgbClr val="C00000"/>
                </a:solidFill>
              </a:rPr>
              <a:t>Indian Institute of Technology Tirupati</a:t>
            </a:r>
            <a:endParaRPr b="1" sz="4600">
              <a:solidFill>
                <a:srgbClr val="C00000"/>
              </a:solidFill>
            </a:endParaRPr>
          </a:p>
        </p:txBody>
      </p:sp>
      <p:sp>
        <p:nvSpPr>
          <p:cNvPr id="89" name="Google Shape;89;p13"/>
          <p:cNvSpPr txBox="1"/>
          <p:nvPr>
            <p:ph idx="1" type="subTitle"/>
          </p:nvPr>
        </p:nvSpPr>
        <p:spPr>
          <a:xfrm>
            <a:off x="221453" y="1710717"/>
            <a:ext cx="11750411" cy="81966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5600"/>
              <a:buNone/>
            </a:pPr>
            <a:r>
              <a:rPr lang="en-IN" sz="5600"/>
              <a:t>B. Tech Final Year Project Presentation</a:t>
            </a:r>
            <a:endParaRPr sz="5600"/>
          </a:p>
        </p:txBody>
      </p:sp>
      <p:pic>
        <p:nvPicPr>
          <p:cNvPr id="90" name="Google Shape;90;p13"/>
          <p:cNvPicPr preferRelativeResize="0"/>
          <p:nvPr/>
        </p:nvPicPr>
        <p:blipFill rotWithShape="1">
          <a:blip r:embed="rId3">
            <a:alphaModFix/>
          </a:blip>
          <a:srcRect b="10649" l="10959" r="10136" t="13872"/>
          <a:stretch/>
        </p:blipFill>
        <p:spPr>
          <a:xfrm>
            <a:off x="221456" y="254000"/>
            <a:ext cx="2047612" cy="1343894"/>
          </a:xfrm>
          <a:prstGeom prst="rect">
            <a:avLst/>
          </a:prstGeom>
          <a:noFill/>
          <a:ln>
            <a:noFill/>
          </a:ln>
        </p:spPr>
      </p:pic>
      <p:sp>
        <p:nvSpPr>
          <p:cNvPr id="91" name="Google Shape;91;p13"/>
          <p:cNvSpPr txBox="1"/>
          <p:nvPr/>
        </p:nvSpPr>
        <p:spPr>
          <a:xfrm>
            <a:off x="407722" y="2695459"/>
            <a:ext cx="11564143" cy="7848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4500">
                <a:solidFill>
                  <a:srgbClr val="00B050"/>
                </a:solidFill>
                <a:latin typeface="Calibri"/>
                <a:ea typeface="Calibri"/>
                <a:cs typeface="Calibri"/>
                <a:sym typeface="Calibri"/>
              </a:rPr>
              <a:t>DESIGN AND FABRICATION OF EXPERIMENT FOR DYNAMIC ANALYSIS OF MECHANISMS</a:t>
            </a:r>
            <a:endParaRPr/>
          </a:p>
        </p:txBody>
      </p:sp>
      <p:sp>
        <p:nvSpPr>
          <p:cNvPr id="92" name="Google Shape;92;p13"/>
          <p:cNvSpPr txBox="1"/>
          <p:nvPr/>
        </p:nvSpPr>
        <p:spPr>
          <a:xfrm>
            <a:off x="407722" y="4395683"/>
            <a:ext cx="5925000" cy="17544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600"/>
              <a:buFont typeface="Calibri"/>
              <a:buAutoNum type="arabicPeriod"/>
            </a:pP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Aakash</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ME16B001</a:t>
            </a:r>
            <a:r>
              <a:rPr b="0" i="0" lang="en-IN" sz="3600" u="none" cap="none" strike="noStrike">
                <a:solidFill>
                  <a:schemeClr val="dk1"/>
                </a:solidFill>
                <a:latin typeface="Calibri"/>
                <a:ea typeface="Calibri"/>
                <a:cs typeface="Calibri"/>
                <a:sym typeface="Calibri"/>
              </a:rPr>
              <a:t>)</a:t>
            </a:r>
            <a:endParaRPr/>
          </a:p>
          <a:p>
            <a:pPr indent="-342900" lvl="0" marL="342900" marR="0" rtl="0" algn="l">
              <a:spcBef>
                <a:spcPts val="0"/>
              </a:spcBef>
              <a:spcAft>
                <a:spcPts val="0"/>
              </a:spcAft>
              <a:buClr>
                <a:schemeClr val="dk1"/>
              </a:buClr>
              <a:buSzPts val="3600"/>
              <a:buFont typeface="Calibri"/>
              <a:buAutoNum type="arabicPeriod"/>
            </a:pPr>
            <a:r>
              <a:rPr b="0" i="0" lang="en-IN" sz="3600" u="none" cap="none" strike="noStrike">
                <a:solidFill>
                  <a:schemeClr val="dk1"/>
                </a:solidFill>
                <a:latin typeface="Calibri"/>
                <a:ea typeface="Calibri"/>
                <a:cs typeface="Calibri"/>
                <a:sym typeface="Calibri"/>
              </a:rPr>
              <a:t> A</a:t>
            </a:r>
            <a:r>
              <a:rPr lang="en-IN" sz="3600">
                <a:solidFill>
                  <a:schemeClr val="dk1"/>
                </a:solidFill>
                <a:latin typeface="Calibri"/>
                <a:ea typeface="Calibri"/>
                <a:cs typeface="Calibri"/>
                <a:sym typeface="Calibri"/>
              </a:rPr>
              <a:t>.</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Akhil</a:t>
            </a:r>
            <a:r>
              <a:rPr b="0" i="0" lang="en-IN" sz="3600" u="none" cap="none" strike="noStrike">
                <a:solidFill>
                  <a:schemeClr val="dk1"/>
                </a:solidFill>
                <a:latin typeface="Calibri"/>
                <a:ea typeface="Calibri"/>
                <a:cs typeface="Calibri"/>
                <a:sym typeface="Calibri"/>
              </a:rPr>
              <a:t> (</a:t>
            </a:r>
            <a:r>
              <a:rPr lang="en-IN" sz="3600">
                <a:solidFill>
                  <a:schemeClr val="dk1"/>
                </a:solidFill>
                <a:latin typeface="Calibri"/>
                <a:ea typeface="Calibri"/>
                <a:cs typeface="Calibri"/>
                <a:sym typeface="Calibri"/>
              </a:rPr>
              <a:t>ME16B003</a:t>
            </a:r>
            <a:r>
              <a:rPr b="0" i="0" lang="en-IN" sz="3600" u="none" cap="none" strike="noStrike">
                <a:solidFill>
                  <a:schemeClr val="dk1"/>
                </a:solidFill>
                <a:latin typeface="Calibri"/>
                <a:ea typeface="Calibri"/>
                <a:cs typeface="Calibri"/>
                <a:sym typeface="Calibri"/>
              </a:rPr>
              <a:t>)</a:t>
            </a:r>
            <a:endParaRPr b="0" i="0" sz="3600" u="none" cap="none" strike="noStrike">
              <a:solidFill>
                <a:schemeClr val="dk1"/>
              </a:solidFill>
              <a:latin typeface="Calibri"/>
              <a:ea typeface="Calibri"/>
              <a:cs typeface="Calibri"/>
              <a:sym typeface="Calibri"/>
            </a:endParaRPr>
          </a:p>
        </p:txBody>
      </p:sp>
      <p:sp>
        <p:nvSpPr>
          <p:cNvPr id="93" name="Google Shape;93;p13"/>
          <p:cNvSpPr txBox="1"/>
          <p:nvPr/>
        </p:nvSpPr>
        <p:spPr>
          <a:xfrm>
            <a:off x="5854100" y="4395675"/>
            <a:ext cx="5925000" cy="1188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2700" u="none" cap="none" strike="noStrike">
                <a:solidFill>
                  <a:schemeClr val="dk1"/>
                </a:solidFill>
                <a:latin typeface="Calibri"/>
                <a:ea typeface="Calibri"/>
                <a:cs typeface="Calibri"/>
                <a:sym typeface="Calibri"/>
              </a:rPr>
              <a:t>Supervised by</a:t>
            </a:r>
            <a:endParaRPr/>
          </a:p>
          <a:p>
            <a:pPr indent="-342900" lvl="0" marL="342900" marR="0" rtl="0" algn="l">
              <a:spcBef>
                <a:spcPts val="0"/>
              </a:spcBef>
              <a:spcAft>
                <a:spcPts val="0"/>
              </a:spcAft>
              <a:buClr>
                <a:schemeClr val="dk1"/>
              </a:buClr>
              <a:buSzPts val="2700"/>
              <a:buFont typeface="Calibri"/>
              <a:buAutoNum type="arabicPeriod"/>
            </a:pPr>
            <a:r>
              <a:rPr b="0" i="0" lang="en-IN" sz="2700" u="none" cap="none" strike="noStrike">
                <a:solidFill>
                  <a:schemeClr val="dk1"/>
                </a:solidFill>
                <a:latin typeface="Calibri"/>
                <a:ea typeface="Calibri"/>
                <a:cs typeface="Calibri"/>
                <a:sym typeface="Calibri"/>
              </a:rPr>
              <a:t>Dr. </a:t>
            </a:r>
            <a:r>
              <a:rPr lang="en-IN" sz="2700">
                <a:solidFill>
                  <a:schemeClr val="dk1"/>
                </a:solidFill>
                <a:latin typeface="Calibri"/>
                <a:ea typeface="Calibri"/>
                <a:cs typeface="Calibri"/>
                <a:sym typeface="Calibri"/>
              </a:rPr>
              <a:t>Sriram Sundar</a:t>
            </a:r>
            <a:r>
              <a:rPr b="0" i="0" lang="en-IN" sz="2700" u="none" cap="none" strike="noStrike">
                <a:solidFill>
                  <a:schemeClr val="dk1"/>
                </a:solidFill>
                <a:latin typeface="Calibri"/>
                <a:ea typeface="Calibri"/>
                <a:cs typeface="Calibri"/>
                <a:sym typeface="Calibri"/>
              </a:rPr>
              <a:t>, Assistant Prof of ME</a:t>
            </a:r>
            <a:endParaRPr b="0" i="0" sz="2700" u="none" cap="none" strike="noStrike">
              <a:solidFill>
                <a:schemeClr val="dk1"/>
              </a:solidFill>
              <a:latin typeface="Calibri"/>
              <a:ea typeface="Calibri"/>
              <a:cs typeface="Calibri"/>
              <a:sym typeface="Calibri"/>
            </a:endParaRPr>
          </a:p>
        </p:txBody>
      </p:sp>
      <p:sp>
        <p:nvSpPr>
          <p:cNvPr id="94" name="Google Shape;94;p13"/>
          <p:cNvSpPr txBox="1"/>
          <p:nvPr/>
        </p:nvSpPr>
        <p:spPr>
          <a:xfrm>
            <a:off x="221454" y="6150001"/>
            <a:ext cx="11750411"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3000" u="none" cap="none" strike="noStrike">
                <a:solidFill>
                  <a:schemeClr val="dk1"/>
                </a:solidFill>
                <a:latin typeface="Calibri"/>
                <a:ea typeface="Calibri"/>
                <a:cs typeface="Calibri"/>
                <a:sym typeface="Calibri"/>
              </a:rPr>
              <a:t>Date: </a:t>
            </a:r>
            <a:r>
              <a:rPr b="1" lang="en-IN" sz="3000">
                <a:solidFill>
                  <a:schemeClr val="dk1"/>
                </a:solidFill>
                <a:latin typeface="Calibri"/>
                <a:ea typeface="Calibri"/>
                <a:cs typeface="Calibri"/>
                <a:sym typeface="Calibri"/>
              </a:rPr>
              <a:t>17</a:t>
            </a:r>
            <a:r>
              <a:rPr b="1" i="0" lang="en-IN" sz="3000" u="none" cap="none" strike="noStrike">
                <a:solidFill>
                  <a:schemeClr val="dk1"/>
                </a:solidFill>
                <a:latin typeface="Calibri"/>
                <a:ea typeface="Calibri"/>
                <a:cs typeface="Calibri"/>
                <a:sym typeface="Calibri"/>
              </a:rPr>
              <a:t>-</a:t>
            </a:r>
            <a:r>
              <a:rPr b="1" lang="en-IN" sz="3000">
                <a:solidFill>
                  <a:schemeClr val="dk1"/>
                </a:solidFill>
                <a:latin typeface="Calibri"/>
                <a:ea typeface="Calibri"/>
                <a:cs typeface="Calibri"/>
                <a:sym typeface="Calibri"/>
              </a:rPr>
              <a:t>OCT</a:t>
            </a:r>
            <a:r>
              <a:rPr b="1" i="0" lang="en-IN" sz="3000" u="none" cap="none" strike="noStrike">
                <a:solidFill>
                  <a:schemeClr val="dk1"/>
                </a:solidFill>
                <a:latin typeface="Calibri"/>
                <a:ea typeface="Calibri"/>
                <a:cs typeface="Calibri"/>
                <a:sym typeface="Calibri"/>
              </a:rPr>
              <a:t>-20</a:t>
            </a:r>
            <a:r>
              <a:rPr b="1" lang="en-IN" sz="3000">
                <a:solidFill>
                  <a:schemeClr val="dk1"/>
                </a:solidFill>
                <a:latin typeface="Calibri"/>
                <a:ea typeface="Calibri"/>
                <a:cs typeface="Calibri"/>
                <a:sym typeface="Calibri"/>
              </a:rPr>
              <a:t>19</a:t>
            </a:r>
            <a:endParaRPr b="1" i="0" sz="30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000000"/>
        </a:solidFill>
      </p:bgPr>
    </p:bg>
    <p:spTree>
      <p:nvGrpSpPr>
        <p:cNvPr id="242" name="Shape 242"/>
        <p:cNvGrpSpPr/>
        <p:nvPr/>
      </p:nvGrpSpPr>
      <p:grpSpPr>
        <a:xfrm>
          <a:off x="0" y="0"/>
          <a:ext cx="0" cy="0"/>
          <a:chOff x="0" y="0"/>
          <a:chExt cx="0" cy="0"/>
        </a:xfrm>
      </p:grpSpPr>
      <p:sp>
        <p:nvSpPr>
          <p:cNvPr id="243" name="Google Shape;243;p22"/>
          <p:cNvSpPr txBox="1"/>
          <p:nvPr>
            <p:ph type="title"/>
          </p:nvPr>
        </p:nvSpPr>
        <p:spPr>
          <a:xfrm>
            <a:off x="3058950" y="2766150"/>
            <a:ext cx="60741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IN">
                <a:solidFill>
                  <a:srgbClr val="FFFFFF"/>
                </a:solidFill>
              </a:rPr>
              <a:t>Supplementary material</a:t>
            </a:r>
            <a:endParaRPr>
              <a:solidFill>
                <a:srgbClr val="FFFFFF"/>
              </a:solidFill>
            </a:endParaRPr>
          </a:p>
        </p:txBody>
      </p:sp>
      <p:sp>
        <p:nvSpPr>
          <p:cNvPr id="244" name="Google Shape;244;p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8" name="Shape 248"/>
        <p:cNvGrpSpPr/>
        <p:nvPr/>
      </p:nvGrpSpPr>
      <p:grpSpPr>
        <a:xfrm>
          <a:off x="0" y="0"/>
          <a:ext cx="0" cy="0"/>
          <a:chOff x="0" y="0"/>
          <a:chExt cx="0" cy="0"/>
        </a:xfrm>
      </p:grpSpPr>
      <p:sp>
        <p:nvSpPr>
          <p:cNvPr id="249" name="Google Shape;249;p23"/>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Introduction and Objectives</a:t>
            </a:r>
            <a:endParaRPr/>
          </a:p>
        </p:txBody>
      </p:sp>
      <p:sp>
        <p:nvSpPr>
          <p:cNvPr id="250" name="Google Shape;250;p23"/>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Char char="•"/>
            </a:pPr>
            <a:r>
              <a:rPr lang="en-IN"/>
              <a:t>To design and fabricate an experimental setup for static, kinematic and dynamic analysis of mechanism.</a:t>
            </a:r>
            <a:endParaRPr/>
          </a:p>
          <a:p>
            <a:pPr indent="-342900" lvl="0" marL="457200" rtl="0" algn="l">
              <a:lnSpc>
                <a:spcPct val="90000"/>
              </a:lnSpc>
              <a:spcBef>
                <a:spcPts val="0"/>
              </a:spcBef>
              <a:spcAft>
                <a:spcPts val="0"/>
              </a:spcAft>
              <a:buSzPts val="1800"/>
              <a:buChar char="•"/>
            </a:pPr>
            <a:r>
              <a:rPr lang="en-IN"/>
              <a:t>The setup will have retrofitted parts in order to let the student carry out multiple experiments in the same setup.</a:t>
            </a:r>
            <a:endParaRPr/>
          </a:p>
          <a:p>
            <a:pPr indent="-342900" lvl="0" marL="457200" rtl="0" algn="l">
              <a:spcBef>
                <a:spcPts val="0"/>
              </a:spcBef>
              <a:spcAft>
                <a:spcPts val="0"/>
              </a:spcAft>
              <a:buSzPts val="1800"/>
              <a:buChar char="•"/>
            </a:pPr>
            <a:r>
              <a:rPr lang="en-IN"/>
              <a:t>The experiment will supplement and reinforce the theoretical understanding of the undergraduate students taking the ME2206(KDM) by providing them the opportunity to match the analytical results with the actual experimental results.</a:t>
            </a:r>
            <a:endParaRPr/>
          </a:p>
          <a:p>
            <a:pPr indent="0" lvl="0" marL="457200" rtl="0" algn="l">
              <a:spcBef>
                <a:spcPts val="0"/>
              </a:spcBef>
              <a:spcAft>
                <a:spcPts val="0"/>
              </a:spcAft>
              <a:buNone/>
            </a:pPr>
            <a:r>
              <a:t/>
            </a:r>
            <a:endParaRPr/>
          </a:p>
        </p:txBody>
      </p:sp>
      <p:sp>
        <p:nvSpPr>
          <p:cNvPr id="251" name="Google Shape;251;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52" name="Google Shape;252;p23"/>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53" name="Google Shape;253;p23"/>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254" name="Google Shape;254;p23"/>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255" name="Google Shape;255;p23"/>
          <p:cNvSpPr txBox="1"/>
          <p:nvPr/>
        </p:nvSpPr>
        <p:spPr>
          <a:xfrm>
            <a:off x="6633175" y="6520700"/>
            <a:ext cx="92511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sun labtech</a:t>
            </a:r>
            <a:endParaRPr>
              <a:latin typeface="Calibri"/>
              <a:ea typeface="Calibri"/>
              <a:cs typeface="Calibri"/>
              <a:sym typeface="Calibri"/>
            </a:endParaRPr>
          </a:p>
        </p:txBody>
      </p:sp>
      <p:pic>
        <p:nvPicPr>
          <p:cNvPr id="256" name="Google Shape;256;p23"/>
          <p:cNvPicPr preferRelativeResize="0"/>
          <p:nvPr/>
        </p:nvPicPr>
        <p:blipFill rotWithShape="1">
          <a:blip r:embed="rId4">
            <a:alphaModFix/>
          </a:blip>
          <a:srcRect b="49083" l="0" r="0" t="0"/>
          <a:stretch/>
        </p:blipFill>
        <p:spPr>
          <a:xfrm>
            <a:off x="1014704" y="4514200"/>
            <a:ext cx="4304546" cy="2191775"/>
          </a:xfrm>
          <a:prstGeom prst="rect">
            <a:avLst/>
          </a:prstGeom>
          <a:noFill/>
          <a:ln>
            <a:noFill/>
          </a:ln>
        </p:spPr>
      </p:pic>
      <p:pic>
        <p:nvPicPr>
          <p:cNvPr id="257" name="Google Shape;257;p23"/>
          <p:cNvPicPr preferRelativeResize="0"/>
          <p:nvPr/>
        </p:nvPicPr>
        <p:blipFill rotWithShape="1">
          <a:blip r:embed="rId5">
            <a:alphaModFix/>
          </a:blip>
          <a:srcRect b="26443" l="7966" r="6004" t="11146"/>
          <a:stretch/>
        </p:blipFill>
        <p:spPr>
          <a:xfrm>
            <a:off x="5937375" y="4039075"/>
            <a:ext cx="4916599" cy="2532425"/>
          </a:xfrm>
          <a:prstGeom prst="rect">
            <a:avLst/>
          </a:prstGeom>
          <a:noFill/>
          <a:ln>
            <a:noFill/>
          </a:ln>
        </p:spPr>
      </p:pic>
      <p:sp>
        <p:nvSpPr>
          <p:cNvPr id="258" name="Google Shape;258;p23"/>
          <p:cNvSpPr txBox="1"/>
          <p:nvPr/>
        </p:nvSpPr>
        <p:spPr>
          <a:xfrm>
            <a:off x="1509725" y="6448925"/>
            <a:ext cx="10174500" cy="10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source: ardubotics.com</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2" name="Shape 262"/>
        <p:cNvGrpSpPr/>
        <p:nvPr/>
      </p:nvGrpSpPr>
      <p:grpSpPr>
        <a:xfrm>
          <a:off x="0" y="0"/>
          <a:ext cx="0" cy="0"/>
          <a:chOff x="0" y="0"/>
          <a:chExt cx="0" cy="0"/>
        </a:xfrm>
      </p:grpSpPr>
      <p:sp>
        <p:nvSpPr>
          <p:cNvPr id="263" name="Google Shape;263;p24"/>
          <p:cNvSpPr txBox="1"/>
          <p:nvPr>
            <p:ph type="title"/>
          </p:nvPr>
        </p:nvSpPr>
        <p:spPr>
          <a:xfrm>
            <a:off x="186268" y="79696"/>
            <a:ext cx="8018394" cy="83099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Plan</a:t>
            </a:r>
            <a:endParaRPr/>
          </a:p>
        </p:txBody>
      </p:sp>
      <p:sp>
        <p:nvSpPr>
          <p:cNvPr id="264" name="Google Shape;264;p24"/>
          <p:cNvSpPr txBox="1"/>
          <p:nvPr>
            <p:ph idx="1" type="body"/>
          </p:nvPr>
        </p:nvSpPr>
        <p:spPr>
          <a:xfrm>
            <a:off x="186275" y="3839100"/>
            <a:ext cx="11842200" cy="2882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IN"/>
              <a:t>Estimated budget : INR 25,000.00 - 30,000.00</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spcBef>
                <a:spcPts val="0"/>
              </a:spcBef>
              <a:spcAft>
                <a:spcPts val="0"/>
              </a:spcAft>
              <a:buClr>
                <a:schemeClr val="dk1"/>
              </a:buClr>
              <a:buSzPts val="2800"/>
              <a:buNone/>
            </a:pPr>
            <a:r>
              <a:rPr lang="en-IN"/>
              <a:t>Probable sensors for </a:t>
            </a:r>
            <a:r>
              <a:rPr lang="en-IN"/>
              <a:t>instrumentation</a:t>
            </a:r>
            <a:r>
              <a:rPr lang="en-IN"/>
              <a:t>: Rotary encoders, Ultrasonic range sensors, linear accelerometers, strain gauges</a:t>
            </a:r>
            <a:endParaRPr/>
          </a:p>
        </p:txBody>
      </p:sp>
      <p:sp>
        <p:nvSpPr>
          <p:cNvPr id="265" name="Google Shape;26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66" name="Google Shape;266;p24"/>
          <p:cNvSpPr txBox="1"/>
          <p:nvPr/>
        </p:nvSpPr>
        <p:spPr>
          <a:xfrm>
            <a:off x="8204661" y="79695"/>
            <a:ext cx="1216697" cy="830998"/>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67" name="Google Shape;267;p24"/>
          <p:cNvPicPr preferRelativeResize="0"/>
          <p:nvPr/>
        </p:nvPicPr>
        <p:blipFill rotWithShape="1">
          <a:blip r:embed="rId3">
            <a:alphaModFix/>
          </a:blip>
          <a:srcRect b="10649" l="10959" r="10136"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268" name="Google Shape;268;p24"/>
          <p:cNvSpPr txBox="1"/>
          <p:nvPr/>
        </p:nvSpPr>
        <p:spPr>
          <a:xfrm>
            <a:off x="10706480" y="79696"/>
            <a:ext cx="1322612" cy="830997"/>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pSp>
        <p:nvGrpSpPr>
          <p:cNvPr id="269" name="Google Shape;269;p24"/>
          <p:cNvGrpSpPr/>
          <p:nvPr/>
        </p:nvGrpSpPr>
        <p:grpSpPr>
          <a:xfrm>
            <a:off x="4446128" y="703311"/>
            <a:ext cx="2676819" cy="1745104"/>
            <a:chOff x="4526679" y="1857800"/>
            <a:chExt cx="2480144" cy="1728853"/>
          </a:xfrm>
        </p:grpSpPr>
        <p:sp>
          <p:nvSpPr>
            <p:cNvPr id="270" name="Google Shape;270;p24"/>
            <p:cNvSpPr/>
            <p:nvPr/>
          </p:nvSpPr>
          <p:spPr>
            <a:xfrm>
              <a:off x="4849302"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71" name="Google Shape;271;p24"/>
            <p:cNvGrpSpPr/>
            <p:nvPr/>
          </p:nvGrpSpPr>
          <p:grpSpPr>
            <a:xfrm>
              <a:off x="4526679" y="1857800"/>
              <a:ext cx="2480144" cy="1728853"/>
              <a:chOff x="4526679" y="1857800"/>
              <a:chExt cx="2480144" cy="1728853"/>
            </a:xfrm>
          </p:grpSpPr>
          <p:grpSp>
            <p:nvGrpSpPr>
              <p:cNvPr id="272" name="Google Shape;272;p24"/>
              <p:cNvGrpSpPr/>
              <p:nvPr/>
            </p:nvGrpSpPr>
            <p:grpSpPr>
              <a:xfrm>
                <a:off x="4808316" y="2800065"/>
                <a:ext cx="92400" cy="411825"/>
                <a:chOff x="845575" y="2563700"/>
                <a:chExt cx="92400" cy="411825"/>
              </a:xfrm>
            </p:grpSpPr>
            <p:cxnSp>
              <p:nvCxnSpPr>
                <p:cNvPr id="273" name="Google Shape;273;p2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74" name="Google Shape;274;p24"/>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75" name="Google Shape;275;p24"/>
              <p:cNvSpPr txBox="1"/>
              <p:nvPr/>
            </p:nvSpPr>
            <p:spPr>
              <a:xfrm>
                <a:off x="4526679" y="3215253"/>
                <a:ext cx="6927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sp>
            <p:nvSpPr>
              <p:cNvPr id="276" name="Google Shape;276;p24"/>
              <p:cNvSpPr txBox="1"/>
              <p:nvPr/>
            </p:nvSpPr>
            <p:spPr>
              <a:xfrm>
                <a:off x="4753223" y="185780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3D Modelling</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277" name="Google Shape;277;p24"/>
          <p:cNvGrpSpPr/>
          <p:nvPr/>
        </p:nvGrpSpPr>
        <p:grpSpPr>
          <a:xfrm>
            <a:off x="6506653" y="1556049"/>
            <a:ext cx="2936926" cy="1751969"/>
            <a:chOff x="6435810" y="2702596"/>
            <a:chExt cx="2721140" cy="1735654"/>
          </a:xfrm>
        </p:grpSpPr>
        <p:sp>
          <p:nvSpPr>
            <p:cNvPr id="278" name="Google Shape;278;p24"/>
            <p:cNvSpPr/>
            <p:nvPr/>
          </p:nvSpPr>
          <p:spPr>
            <a:xfrm>
              <a:off x="6807650" y="3079475"/>
              <a:ext cx="23493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79" name="Google Shape;279;p24"/>
            <p:cNvGrpSpPr/>
            <p:nvPr/>
          </p:nvGrpSpPr>
          <p:grpSpPr>
            <a:xfrm>
              <a:off x="6435810" y="2702596"/>
              <a:ext cx="2494563" cy="1735654"/>
              <a:chOff x="6435810" y="2702596"/>
              <a:chExt cx="2494563" cy="1735654"/>
            </a:xfrm>
          </p:grpSpPr>
          <p:grpSp>
            <p:nvGrpSpPr>
              <p:cNvPr id="280" name="Google Shape;280;p24"/>
              <p:cNvGrpSpPr/>
              <p:nvPr/>
            </p:nvGrpSpPr>
            <p:grpSpPr>
              <a:xfrm rot="10800000">
                <a:off x="6760035" y="3079467"/>
                <a:ext cx="92400" cy="411825"/>
                <a:chOff x="2070100" y="2563700"/>
                <a:chExt cx="92400" cy="411825"/>
              </a:xfrm>
            </p:grpSpPr>
            <p:cxnSp>
              <p:nvCxnSpPr>
                <p:cNvPr id="281" name="Google Shape;281;p2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82" name="Google Shape;282;p24"/>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3" name="Google Shape;283;p24"/>
              <p:cNvSpPr txBox="1"/>
              <p:nvPr/>
            </p:nvSpPr>
            <p:spPr>
              <a:xfrm>
                <a:off x="6435810"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sp>
            <p:nvSpPr>
              <p:cNvPr id="284" name="Google Shape;284;p24"/>
              <p:cNvSpPr txBox="1"/>
              <p:nvPr/>
            </p:nvSpPr>
            <p:spPr>
              <a:xfrm>
                <a:off x="6676773"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1800">
                    <a:latin typeface="Roboto"/>
                    <a:ea typeface="Roboto"/>
                    <a:cs typeface="Roboto"/>
                    <a:sym typeface="Roboto"/>
                  </a:rPr>
                  <a:t>Prototyping, </a:t>
                </a:r>
                <a:r>
                  <a:rPr b="1" lang="en-IN" sz="1800">
                    <a:latin typeface="Roboto"/>
                    <a:ea typeface="Roboto"/>
                    <a:cs typeface="Roboto"/>
                    <a:sym typeface="Roboto"/>
                  </a:rPr>
                  <a:t> Fabrication and Testing</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285" name="Google Shape;285;p24"/>
          <p:cNvGrpSpPr/>
          <p:nvPr/>
        </p:nvGrpSpPr>
        <p:grpSpPr>
          <a:xfrm>
            <a:off x="95806" y="703310"/>
            <a:ext cx="2785382" cy="1745116"/>
            <a:chOff x="495991" y="1857798"/>
            <a:chExt cx="2580730" cy="1728865"/>
          </a:xfrm>
        </p:grpSpPr>
        <p:sp>
          <p:nvSpPr>
            <p:cNvPr id="286" name="Google Shape;286;p24"/>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87" name="Google Shape;287;p24"/>
            <p:cNvGrpSpPr/>
            <p:nvPr/>
          </p:nvGrpSpPr>
          <p:grpSpPr>
            <a:xfrm>
              <a:off x="495991" y="1857798"/>
              <a:ext cx="2580730" cy="1728865"/>
              <a:chOff x="495991" y="1857798"/>
              <a:chExt cx="2580730" cy="1728865"/>
            </a:xfrm>
          </p:grpSpPr>
          <p:sp>
            <p:nvSpPr>
              <p:cNvPr id="288" name="Google Shape;288;p24"/>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289" name="Google Shape;289;p24"/>
              <p:cNvGrpSpPr/>
              <p:nvPr/>
            </p:nvGrpSpPr>
            <p:grpSpPr>
              <a:xfrm>
                <a:off x="881025" y="2800065"/>
                <a:ext cx="92400" cy="411825"/>
                <a:chOff x="845575" y="2563700"/>
                <a:chExt cx="92400" cy="411825"/>
              </a:xfrm>
            </p:grpSpPr>
            <p:cxnSp>
              <p:nvCxnSpPr>
                <p:cNvPr id="290" name="Google Shape;290;p2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91" name="Google Shape;291;p24"/>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92" name="Google Shape;292;p24"/>
              <p:cNvSpPr txBox="1"/>
              <p:nvPr/>
            </p:nvSpPr>
            <p:spPr>
              <a:xfrm>
                <a:off x="823121" y="1857798"/>
                <a:ext cx="2253600" cy="359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Theoretical analysis </a:t>
                </a:r>
                <a:endParaRPr b="1" sz="18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293" name="Google Shape;293;p24"/>
          <p:cNvGrpSpPr/>
          <p:nvPr/>
        </p:nvGrpSpPr>
        <p:grpSpPr>
          <a:xfrm>
            <a:off x="2286358" y="1556049"/>
            <a:ext cx="2699713" cy="1751969"/>
            <a:chOff x="2525595" y="2702596"/>
            <a:chExt cx="2501355" cy="1735654"/>
          </a:xfrm>
        </p:grpSpPr>
        <p:sp>
          <p:nvSpPr>
            <p:cNvPr id="294" name="Google Shape;294;p24"/>
            <p:cNvSpPr/>
            <p:nvPr/>
          </p:nvSpPr>
          <p:spPr>
            <a:xfrm>
              <a:off x="2890952" y="3079475"/>
              <a:ext cx="1958400" cy="133500"/>
            </a:xfrm>
            <a:prstGeom prst="rect">
              <a:avLst/>
            </a:prstGeom>
            <a:solidFill>
              <a:srgbClr val="08563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95" name="Google Shape;295;p24"/>
            <p:cNvGrpSpPr/>
            <p:nvPr/>
          </p:nvGrpSpPr>
          <p:grpSpPr>
            <a:xfrm>
              <a:off x="2525595" y="2702596"/>
              <a:ext cx="2501355" cy="1735654"/>
              <a:chOff x="2525595" y="2702596"/>
              <a:chExt cx="2501355" cy="1735654"/>
            </a:xfrm>
          </p:grpSpPr>
          <p:sp>
            <p:nvSpPr>
              <p:cNvPr id="296" name="Google Shape;296;p24"/>
              <p:cNvSpPr txBox="1"/>
              <p:nvPr/>
            </p:nvSpPr>
            <p:spPr>
              <a:xfrm>
                <a:off x="2525595" y="2702596"/>
                <a:ext cx="7458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297" name="Google Shape;297;p24"/>
              <p:cNvGrpSpPr/>
              <p:nvPr/>
            </p:nvGrpSpPr>
            <p:grpSpPr>
              <a:xfrm rot="10800000">
                <a:off x="2849073" y="3079467"/>
                <a:ext cx="92400" cy="411825"/>
                <a:chOff x="2070100" y="2563700"/>
                <a:chExt cx="92400" cy="411825"/>
              </a:xfrm>
            </p:grpSpPr>
            <p:cxnSp>
              <p:nvCxnSpPr>
                <p:cNvPr id="298" name="Google Shape;298;p2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99" name="Google Shape;299;p24"/>
                <p:cNvSpPr/>
                <p:nvPr/>
              </p:nvSpPr>
              <p:spPr>
                <a:xfrm>
                  <a:off x="2070100"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0" name="Google Shape;300;p24"/>
              <p:cNvSpPr txBox="1"/>
              <p:nvPr/>
            </p:nvSpPr>
            <p:spPr>
              <a:xfrm>
                <a:off x="2773350" y="3494450"/>
                <a:ext cx="2253600" cy="943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1800">
                    <a:latin typeface="Roboto"/>
                    <a:ea typeface="Roboto"/>
                    <a:cs typeface="Roboto"/>
                    <a:sym typeface="Roboto"/>
                  </a:rPr>
                  <a:t>GeoGebra Modelling and sensor identification</a:t>
                </a:r>
                <a:endParaRPr b="1" sz="18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grpSp>
        <p:nvGrpSpPr>
          <p:cNvPr id="301" name="Google Shape;301;p24"/>
          <p:cNvGrpSpPr/>
          <p:nvPr/>
        </p:nvGrpSpPr>
        <p:grpSpPr>
          <a:xfrm>
            <a:off x="8978550" y="703310"/>
            <a:ext cx="2785382" cy="1745116"/>
            <a:chOff x="495991" y="1857798"/>
            <a:chExt cx="2580730" cy="1728865"/>
          </a:xfrm>
        </p:grpSpPr>
        <p:sp>
          <p:nvSpPr>
            <p:cNvPr id="302" name="Google Shape;302;p24"/>
            <p:cNvSpPr/>
            <p:nvPr/>
          </p:nvSpPr>
          <p:spPr>
            <a:xfrm>
              <a:off x="932600" y="3079475"/>
              <a:ext cx="1958400" cy="133500"/>
            </a:xfrm>
            <a:prstGeom prst="rect">
              <a:avLst/>
            </a:prstGeom>
            <a:solidFill>
              <a:srgbClr val="0E945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03" name="Google Shape;303;p24"/>
            <p:cNvGrpSpPr/>
            <p:nvPr/>
          </p:nvGrpSpPr>
          <p:grpSpPr>
            <a:xfrm>
              <a:off x="495991" y="1857798"/>
              <a:ext cx="2580730" cy="1728865"/>
              <a:chOff x="495991" y="1857798"/>
              <a:chExt cx="2580730" cy="1728865"/>
            </a:xfrm>
          </p:grpSpPr>
          <p:sp>
            <p:nvSpPr>
              <p:cNvPr id="304" name="Google Shape;304;p24"/>
              <p:cNvSpPr txBox="1"/>
              <p:nvPr/>
            </p:nvSpPr>
            <p:spPr>
              <a:xfrm>
                <a:off x="495991" y="3215263"/>
                <a:ext cx="871200" cy="3714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t/>
                </a:r>
                <a:endParaRPr b="1" sz="1600">
                  <a:latin typeface="Roboto"/>
                  <a:ea typeface="Roboto"/>
                  <a:cs typeface="Roboto"/>
                  <a:sym typeface="Roboto"/>
                </a:endParaRPr>
              </a:p>
            </p:txBody>
          </p:sp>
          <p:grpSp>
            <p:nvGrpSpPr>
              <p:cNvPr id="305" name="Google Shape;305;p24"/>
              <p:cNvGrpSpPr/>
              <p:nvPr/>
            </p:nvGrpSpPr>
            <p:grpSpPr>
              <a:xfrm>
                <a:off x="881025" y="2800065"/>
                <a:ext cx="92400" cy="411825"/>
                <a:chOff x="845575" y="2563700"/>
                <a:chExt cx="92400" cy="411825"/>
              </a:xfrm>
            </p:grpSpPr>
            <p:cxnSp>
              <p:nvCxnSpPr>
                <p:cNvPr id="306" name="Google Shape;306;p2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07" name="Google Shape;307;p24"/>
                <p:cNvSpPr/>
                <p:nvPr/>
              </p:nvSpPr>
              <p:spPr>
                <a:xfrm>
                  <a:off x="845575" y="2563700"/>
                  <a:ext cx="92400" cy="92400"/>
                </a:xfrm>
                <a:prstGeom prst="ellipse">
                  <a:avLst/>
                </a:pr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8" name="Google Shape;308;p24"/>
              <p:cNvSpPr txBox="1"/>
              <p:nvPr/>
            </p:nvSpPr>
            <p:spPr>
              <a:xfrm>
                <a:off x="823121" y="1857798"/>
                <a:ext cx="2253600" cy="359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t/>
                </a:r>
                <a:endParaRPr b="1" sz="1800">
                  <a:latin typeface="Roboto"/>
                  <a:ea typeface="Roboto"/>
                  <a:cs typeface="Roboto"/>
                  <a:sym typeface="Roboto"/>
                </a:endParaRPr>
              </a:p>
              <a:p>
                <a:pPr indent="0" lvl="0" marL="0" rtl="0" algn="l">
                  <a:spcBef>
                    <a:spcPts val="0"/>
                  </a:spcBef>
                  <a:spcAft>
                    <a:spcPts val="0"/>
                  </a:spcAft>
                  <a:buNone/>
                </a:pPr>
                <a:r>
                  <a:rPr b="1" lang="en-IN" sz="1800">
                    <a:latin typeface="Roboto"/>
                    <a:ea typeface="Roboto"/>
                    <a:cs typeface="Roboto"/>
                    <a:sym typeface="Roboto"/>
                  </a:rPr>
                  <a:t>Documentation</a:t>
                </a:r>
                <a:endParaRPr b="1" sz="1800">
                  <a:latin typeface="Roboto"/>
                  <a:ea typeface="Roboto"/>
                  <a:cs typeface="Roboto"/>
                  <a:sym typeface="Roboto"/>
                </a:endParaRPr>
              </a:p>
              <a:p>
                <a:pPr indent="0" lvl="0" marL="0" rtl="0" algn="l">
                  <a:spcBef>
                    <a:spcPts val="0"/>
                  </a:spcBef>
                  <a:spcAft>
                    <a:spcPts val="2100"/>
                  </a:spcAft>
                  <a:buNone/>
                </a:pPr>
                <a:r>
                  <a:t/>
                </a:r>
                <a:endParaRPr b="1" sz="1100">
                  <a:latin typeface="Roboto"/>
                  <a:ea typeface="Roboto"/>
                  <a:cs typeface="Roboto"/>
                  <a:sym typeface="Roboto"/>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2" name="Shape 312"/>
        <p:cNvGrpSpPr/>
        <p:nvPr/>
      </p:nvGrpSpPr>
      <p:grpSpPr>
        <a:xfrm>
          <a:off x="0" y="0"/>
          <a:ext cx="0" cy="0"/>
          <a:chOff x="0" y="0"/>
          <a:chExt cx="0" cy="0"/>
        </a:xfrm>
      </p:grpSpPr>
      <p:sp>
        <p:nvSpPr>
          <p:cNvPr id="313" name="Google Shape;313;p25"/>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959"/>
              <a:buFont typeface="Calibri"/>
              <a:buNone/>
            </a:pPr>
            <a:r>
              <a:rPr lang="en-IN" sz="3959"/>
              <a:t>Mechanism</a:t>
            </a:r>
            <a:endParaRPr sz="3959"/>
          </a:p>
        </p:txBody>
      </p:sp>
      <p:sp>
        <p:nvSpPr>
          <p:cNvPr id="314" name="Google Shape;314;p25"/>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315" name="Google Shape;315;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16" name="Google Shape;316;p25"/>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17" name="Google Shape;317;p25"/>
          <p:cNvPicPr preferRelativeResize="0"/>
          <p:nvPr/>
        </p:nvPicPr>
        <p:blipFill rotWithShape="1">
          <a:blip r:embed="rId3">
            <a:alphaModFix/>
          </a:blip>
          <a:srcRect b="10649" l="10960" r="10131"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318" name="Google Shape;318;p25"/>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319" name="Google Shape;319;p25"/>
          <p:cNvPicPr preferRelativeResize="0"/>
          <p:nvPr/>
        </p:nvPicPr>
        <p:blipFill rotWithShape="1">
          <a:blip r:embed="rId4">
            <a:alphaModFix/>
          </a:blip>
          <a:srcRect b="0" l="0" r="24288" t="0"/>
          <a:stretch/>
        </p:blipFill>
        <p:spPr>
          <a:xfrm>
            <a:off x="560325" y="2032975"/>
            <a:ext cx="4777324" cy="3596600"/>
          </a:xfrm>
          <a:prstGeom prst="rect">
            <a:avLst/>
          </a:prstGeom>
          <a:noFill/>
          <a:ln>
            <a:noFill/>
          </a:ln>
        </p:spPr>
      </p:pic>
      <p:pic>
        <p:nvPicPr>
          <p:cNvPr id="320" name="Google Shape;320;p25"/>
          <p:cNvPicPr preferRelativeResize="0"/>
          <p:nvPr/>
        </p:nvPicPr>
        <p:blipFill>
          <a:blip r:embed="rId5">
            <a:alphaModFix/>
          </a:blip>
          <a:stretch>
            <a:fillRect/>
          </a:stretch>
        </p:blipFill>
        <p:spPr>
          <a:xfrm>
            <a:off x="6905625" y="4095750"/>
            <a:ext cx="2743200" cy="2591735"/>
          </a:xfrm>
          <a:prstGeom prst="rect">
            <a:avLst/>
          </a:prstGeom>
          <a:noFill/>
          <a:ln>
            <a:noFill/>
          </a:ln>
        </p:spPr>
      </p:pic>
      <p:pic>
        <p:nvPicPr>
          <p:cNvPr id="321" name="Google Shape;321;p25"/>
          <p:cNvPicPr preferRelativeResize="0"/>
          <p:nvPr/>
        </p:nvPicPr>
        <p:blipFill rotWithShape="1">
          <a:blip r:embed="rId6">
            <a:alphaModFix/>
          </a:blip>
          <a:srcRect b="15265" l="3409" r="0" t="7323"/>
          <a:stretch/>
        </p:blipFill>
        <p:spPr>
          <a:xfrm>
            <a:off x="5914575" y="1146625"/>
            <a:ext cx="5115375" cy="2757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5" name="Shape 325"/>
        <p:cNvGrpSpPr/>
        <p:nvPr/>
      </p:nvGrpSpPr>
      <p:grpSpPr>
        <a:xfrm>
          <a:off x="0" y="0"/>
          <a:ext cx="0" cy="0"/>
          <a:chOff x="0" y="0"/>
          <a:chExt cx="0" cy="0"/>
        </a:xfrm>
      </p:grpSpPr>
      <p:sp>
        <p:nvSpPr>
          <p:cNvPr id="326" name="Google Shape;326;p26"/>
          <p:cNvSpPr txBox="1"/>
          <p:nvPr>
            <p:ph type="title"/>
          </p:nvPr>
        </p:nvSpPr>
        <p:spPr>
          <a:xfrm>
            <a:off x="186268" y="79696"/>
            <a:ext cx="8018394" cy="830998"/>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Literature Review</a:t>
            </a:r>
            <a:endParaRPr/>
          </a:p>
        </p:txBody>
      </p:sp>
      <p:sp>
        <p:nvSpPr>
          <p:cNvPr id="327" name="Google Shape;327;p26"/>
          <p:cNvSpPr txBox="1"/>
          <p:nvPr>
            <p:ph idx="1" type="body"/>
          </p:nvPr>
        </p:nvSpPr>
        <p:spPr>
          <a:xfrm>
            <a:off x="186267" y="941064"/>
            <a:ext cx="11842249" cy="5780411"/>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0"/>
              </a:spcBef>
              <a:spcAft>
                <a:spcPts val="0"/>
              </a:spcAft>
              <a:buNone/>
            </a:pPr>
            <a:r>
              <a:t/>
            </a:r>
            <a:endParaRPr/>
          </a:p>
          <a:p>
            <a:pPr indent="-342900" lvl="0" marL="457200" rtl="0" algn="l">
              <a:lnSpc>
                <a:spcPct val="90000"/>
              </a:lnSpc>
              <a:spcBef>
                <a:spcPts val="0"/>
              </a:spcBef>
              <a:spcAft>
                <a:spcPts val="0"/>
              </a:spcAft>
              <a:buSzPts val="1800"/>
              <a:buChar char="•"/>
            </a:pPr>
            <a:r>
              <a:rPr lang="en-IN"/>
              <a:t>Kinematics and Dynamics of Machinery, Robert L. Norton</a:t>
            </a:r>
            <a:endParaRPr/>
          </a:p>
          <a:p>
            <a:pPr indent="-342900" lvl="0" marL="457200" rtl="0" algn="l">
              <a:lnSpc>
                <a:spcPct val="90000"/>
              </a:lnSpc>
              <a:spcBef>
                <a:spcPts val="0"/>
              </a:spcBef>
              <a:spcAft>
                <a:spcPts val="0"/>
              </a:spcAft>
              <a:buSzPts val="1800"/>
              <a:buChar char="•"/>
            </a:pPr>
            <a:r>
              <a:rPr lang="en-IN"/>
              <a:t>Theory of Mechanisms and Machines, Ghosh and Mallik</a:t>
            </a:r>
            <a:endParaRPr/>
          </a:p>
          <a:p>
            <a:pPr indent="-342900" lvl="0" marL="457200" rtl="0" algn="l">
              <a:lnSpc>
                <a:spcPct val="90000"/>
              </a:lnSpc>
              <a:spcBef>
                <a:spcPts val="0"/>
              </a:spcBef>
              <a:spcAft>
                <a:spcPts val="0"/>
              </a:spcAft>
              <a:buSzPts val="1800"/>
              <a:buChar char="•"/>
            </a:pPr>
            <a:r>
              <a:rPr lang="en-IN"/>
              <a:t>Theory of Machines and Mechanisms, Uicker, Pennock and Shigley</a:t>
            </a:r>
            <a:endParaRPr/>
          </a:p>
        </p:txBody>
      </p:sp>
      <p:sp>
        <p:nvSpPr>
          <p:cNvPr id="328" name="Google Shape;328;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329" name="Google Shape;329;p26"/>
          <p:cNvSpPr txBox="1"/>
          <p:nvPr/>
        </p:nvSpPr>
        <p:spPr>
          <a:xfrm>
            <a:off x="8204661" y="79695"/>
            <a:ext cx="1216697" cy="830998"/>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330" name="Google Shape;330;p26"/>
          <p:cNvPicPr preferRelativeResize="0"/>
          <p:nvPr/>
        </p:nvPicPr>
        <p:blipFill rotWithShape="1">
          <a:blip r:embed="rId3">
            <a:alphaModFix/>
          </a:blip>
          <a:srcRect b="10649" l="10959" r="10136" t="13872"/>
          <a:stretch/>
        </p:blipFill>
        <p:spPr>
          <a:xfrm>
            <a:off x="9421359" y="85540"/>
            <a:ext cx="1285121" cy="825153"/>
          </a:xfrm>
          <a:prstGeom prst="rect">
            <a:avLst/>
          </a:prstGeom>
          <a:noFill/>
          <a:ln cap="flat" cmpd="sng" w="12700">
            <a:solidFill>
              <a:srgbClr val="00B050"/>
            </a:solidFill>
            <a:prstDash val="solid"/>
            <a:miter lim="800000"/>
            <a:headEnd len="sm" w="sm" type="none"/>
            <a:tailEnd len="sm" w="sm" type="none"/>
          </a:ln>
        </p:spPr>
      </p:pic>
      <p:sp>
        <p:nvSpPr>
          <p:cNvPr id="331" name="Google Shape;331;p26"/>
          <p:cNvSpPr txBox="1"/>
          <p:nvPr/>
        </p:nvSpPr>
        <p:spPr>
          <a:xfrm>
            <a:off x="10706480" y="79696"/>
            <a:ext cx="1322612" cy="830997"/>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4"/>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Objectives and Motivation</a:t>
            </a:r>
            <a:endParaRPr/>
          </a:p>
        </p:txBody>
      </p:sp>
      <p:sp>
        <p:nvSpPr>
          <p:cNvPr id="100" name="Google Shape;100;p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01" name="Google Shape;101;p14"/>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02" name="Google Shape;102;p14"/>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03" name="Google Shape;103;p14"/>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04" name="Google Shape;104;p14"/>
          <p:cNvSpPr txBox="1"/>
          <p:nvPr>
            <p:ph idx="1" type="body"/>
          </p:nvPr>
        </p:nvSpPr>
        <p:spPr>
          <a:xfrm>
            <a:off x="186275" y="941075"/>
            <a:ext cx="11842800" cy="5780400"/>
          </a:xfrm>
          <a:prstGeom prst="rect">
            <a:avLst/>
          </a:prstGeom>
          <a:noFill/>
          <a:ln>
            <a:noFill/>
          </a:ln>
        </p:spPr>
        <p:txBody>
          <a:bodyPr anchorCtr="0" anchor="t" bIns="45700" lIns="91425" spcFirstLastPara="1" rIns="91425" wrap="square" tIns="45700">
            <a:noAutofit/>
          </a:bodyPr>
          <a:lstStyle/>
          <a:p>
            <a:pPr indent="-381000" lvl="0" marL="457200" rtl="0" algn="l">
              <a:spcBef>
                <a:spcPts val="0"/>
              </a:spcBef>
              <a:spcAft>
                <a:spcPts val="0"/>
              </a:spcAft>
              <a:buSzPts val="2400"/>
              <a:buChar char="•"/>
            </a:pPr>
            <a:r>
              <a:rPr b="1" lang="en-IN"/>
              <a:t>Introduction</a:t>
            </a:r>
            <a:r>
              <a:rPr lang="en-IN"/>
              <a:t> - Design and fabrication of experimental setup for static, kinematic and dynamic analysis of mechanism with retrofitted parts to facilitate multiple experiments in the same setup.</a:t>
            </a:r>
            <a:endParaRPr/>
          </a:p>
          <a:p>
            <a:pPr indent="0" lvl="0" marL="457200" rtl="0" algn="l">
              <a:spcBef>
                <a:spcPts val="0"/>
              </a:spcBef>
              <a:spcAft>
                <a:spcPts val="0"/>
              </a:spcAft>
              <a:buNone/>
            </a:pPr>
            <a:r>
              <a:t/>
            </a:r>
            <a:endParaRPr/>
          </a:p>
          <a:p>
            <a:pPr indent="-381000" lvl="0" marL="457200" rtl="0" algn="l">
              <a:spcBef>
                <a:spcPts val="0"/>
              </a:spcBef>
              <a:spcAft>
                <a:spcPts val="0"/>
              </a:spcAft>
              <a:buSzPts val="2400"/>
              <a:buChar char="•"/>
            </a:pPr>
            <a:r>
              <a:rPr b="1" lang="en-IN"/>
              <a:t>Motivation - </a:t>
            </a:r>
            <a:r>
              <a:rPr lang="en-IN"/>
              <a:t>The experiment will supplement and reinforce the theoretical understanding of the undergraduate students taking the course ME2206(KDM).</a:t>
            </a:r>
            <a:endParaRPr/>
          </a:p>
        </p:txBody>
      </p:sp>
      <p:pic>
        <p:nvPicPr>
          <p:cNvPr id="105" name="Google Shape;105;p14"/>
          <p:cNvPicPr preferRelativeResize="0"/>
          <p:nvPr/>
        </p:nvPicPr>
        <p:blipFill rotWithShape="1">
          <a:blip r:embed="rId4">
            <a:alphaModFix/>
          </a:blip>
          <a:srcRect b="0" l="12733" r="5952" t="0"/>
          <a:stretch/>
        </p:blipFill>
        <p:spPr>
          <a:xfrm>
            <a:off x="993125" y="5102225"/>
            <a:ext cx="4647300" cy="1695450"/>
          </a:xfrm>
          <a:prstGeom prst="rect">
            <a:avLst/>
          </a:prstGeom>
          <a:noFill/>
          <a:ln>
            <a:noFill/>
          </a:ln>
        </p:spPr>
      </p:pic>
      <p:pic>
        <p:nvPicPr>
          <p:cNvPr id="106" name="Google Shape;106;p14"/>
          <p:cNvPicPr preferRelativeResize="0"/>
          <p:nvPr/>
        </p:nvPicPr>
        <p:blipFill rotWithShape="1">
          <a:blip r:embed="rId5">
            <a:alphaModFix/>
          </a:blip>
          <a:srcRect b="0" l="12686" r="5993" t="0"/>
          <a:stretch/>
        </p:blipFill>
        <p:spPr>
          <a:xfrm>
            <a:off x="3784025" y="3390900"/>
            <a:ext cx="4647300" cy="1695450"/>
          </a:xfrm>
          <a:prstGeom prst="rect">
            <a:avLst/>
          </a:prstGeom>
          <a:noFill/>
          <a:ln>
            <a:noFill/>
          </a:ln>
        </p:spPr>
      </p:pic>
      <p:pic>
        <p:nvPicPr>
          <p:cNvPr id="107" name="Google Shape;107;p14"/>
          <p:cNvPicPr preferRelativeResize="0"/>
          <p:nvPr/>
        </p:nvPicPr>
        <p:blipFill rotWithShape="1">
          <a:blip r:embed="rId6">
            <a:alphaModFix/>
          </a:blip>
          <a:srcRect b="0" l="24761" r="8602" t="0"/>
          <a:stretch/>
        </p:blipFill>
        <p:spPr>
          <a:xfrm>
            <a:off x="6753050" y="5086350"/>
            <a:ext cx="3808200" cy="177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5"/>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Updates</a:t>
            </a:r>
            <a:endParaRPr/>
          </a:p>
        </p:txBody>
      </p:sp>
      <p:sp>
        <p:nvSpPr>
          <p:cNvPr id="113" name="Google Shape;113;p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14" name="Google Shape;114;p15"/>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15" name="Google Shape;115;p15"/>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16" name="Google Shape;116;p15"/>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17" name="Google Shape;117;p15"/>
          <p:cNvSpPr txBox="1"/>
          <p:nvPr>
            <p:ph idx="12" type="sldNum"/>
          </p:nvPr>
        </p:nvSpPr>
        <p:spPr>
          <a:xfrm>
            <a:off x="8776725" y="96220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pSp>
        <p:nvGrpSpPr>
          <p:cNvPr id="118" name="Google Shape;118;p15"/>
          <p:cNvGrpSpPr/>
          <p:nvPr/>
        </p:nvGrpSpPr>
        <p:grpSpPr>
          <a:xfrm>
            <a:off x="0" y="1586613"/>
            <a:ext cx="3635509" cy="4643665"/>
            <a:chOff x="0" y="1189989"/>
            <a:chExt cx="2726700" cy="3482836"/>
          </a:xfrm>
        </p:grpSpPr>
        <p:sp>
          <p:nvSpPr>
            <p:cNvPr id="119" name="Google Shape;119;p15"/>
            <p:cNvSpPr/>
            <p:nvPr/>
          </p:nvSpPr>
          <p:spPr>
            <a:xfrm>
              <a:off x="0" y="1189989"/>
              <a:ext cx="2726700" cy="669000"/>
            </a:xfrm>
            <a:prstGeom prst="homePlate">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GeoGebra	</a:t>
              </a:r>
              <a:endParaRPr sz="2400">
                <a:solidFill>
                  <a:srgbClr val="FFFFFF"/>
                </a:solidFill>
                <a:latin typeface="Calibri"/>
                <a:ea typeface="Calibri"/>
                <a:cs typeface="Calibri"/>
                <a:sym typeface="Calibri"/>
              </a:endParaRPr>
            </a:p>
          </p:txBody>
        </p:sp>
        <p:sp>
          <p:nvSpPr>
            <p:cNvPr id="120" name="Google Shape;120;p15"/>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grpSp>
        <p:nvGrpSpPr>
          <p:cNvPr id="121" name="Google Shape;121;p15"/>
          <p:cNvGrpSpPr/>
          <p:nvPr/>
        </p:nvGrpSpPr>
        <p:grpSpPr>
          <a:xfrm>
            <a:off x="3017825" y="1586327"/>
            <a:ext cx="3388315" cy="4643951"/>
            <a:chOff x="2263425" y="1189775"/>
            <a:chExt cx="2541300" cy="3483050"/>
          </a:xfrm>
        </p:grpSpPr>
        <p:sp>
          <p:nvSpPr>
            <p:cNvPr id="122" name="Google Shape;122;p15"/>
            <p:cNvSpPr/>
            <p:nvPr/>
          </p:nvSpPr>
          <p:spPr>
            <a:xfrm>
              <a:off x="2263425" y="1189775"/>
              <a:ext cx="2541300" cy="669000"/>
            </a:xfrm>
            <a:prstGeom prst="chevron">
              <a:avLst>
                <a:gd fmla="val 50000" name="adj"/>
              </a:avLst>
            </a:prstGeom>
            <a:solidFill>
              <a:srgbClr val="1B786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Python</a:t>
              </a:r>
              <a:endParaRPr sz="2400">
                <a:solidFill>
                  <a:srgbClr val="FFFFFF"/>
                </a:solidFill>
                <a:latin typeface="Calibri"/>
                <a:ea typeface="Calibri"/>
                <a:cs typeface="Calibri"/>
                <a:sym typeface="Calibri"/>
              </a:endParaRPr>
            </a:p>
          </p:txBody>
        </p:sp>
        <p:sp>
          <p:nvSpPr>
            <p:cNvPr id="123" name="Google Shape;123;p15"/>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grpSp>
        <p:nvGrpSpPr>
          <p:cNvPr id="124" name="Google Shape;124;p15"/>
          <p:cNvGrpSpPr/>
          <p:nvPr/>
        </p:nvGrpSpPr>
        <p:grpSpPr>
          <a:xfrm>
            <a:off x="5773154" y="1586327"/>
            <a:ext cx="3388315" cy="4643961"/>
            <a:chOff x="4329974" y="1189775"/>
            <a:chExt cx="2541300" cy="3483058"/>
          </a:xfrm>
        </p:grpSpPr>
        <p:sp>
          <p:nvSpPr>
            <p:cNvPr id="125" name="Google Shape;125;p15"/>
            <p:cNvSpPr/>
            <p:nvPr/>
          </p:nvSpPr>
          <p:spPr>
            <a:xfrm>
              <a:off x="4329974" y="1189775"/>
              <a:ext cx="2541300" cy="669000"/>
            </a:xfrm>
            <a:prstGeom prst="chevron">
              <a:avLst>
                <a:gd fmla="val 50000" name="adj"/>
              </a:avLst>
            </a:prstGeom>
            <a:solidFill>
              <a:srgbClr val="1D7E7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Simscape</a:t>
              </a:r>
              <a:endParaRPr sz="2400">
                <a:solidFill>
                  <a:srgbClr val="FFFFFF"/>
                </a:solidFill>
                <a:latin typeface="Calibri"/>
                <a:ea typeface="Calibri"/>
                <a:cs typeface="Calibri"/>
                <a:sym typeface="Calibri"/>
              </a:endParaRPr>
            </a:p>
          </p:txBody>
        </p:sp>
        <p:sp>
          <p:nvSpPr>
            <p:cNvPr id="126" name="Google Shape;126;p15"/>
            <p:cNvSpPr txBox="1"/>
            <p:nvPr/>
          </p:nvSpPr>
          <p:spPr>
            <a:xfrm>
              <a:off x="4550607" y="2057133"/>
              <a:ext cx="21204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grpSp>
        <p:nvGrpSpPr>
          <p:cNvPr id="127" name="Google Shape;127;p15"/>
          <p:cNvGrpSpPr/>
          <p:nvPr/>
        </p:nvGrpSpPr>
        <p:grpSpPr>
          <a:xfrm>
            <a:off x="8528772" y="1586327"/>
            <a:ext cx="3388315" cy="4643951"/>
            <a:chOff x="6396739" y="1189775"/>
            <a:chExt cx="2541300" cy="3483050"/>
          </a:xfrm>
        </p:grpSpPr>
        <p:sp>
          <p:nvSpPr>
            <p:cNvPr id="128" name="Google Shape;128;p15"/>
            <p:cNvSpPr/>
            <p:nvPr/>
          </p:nvSpPr>
          <p:spPr>
            <a:xfrm>
              <a:off x="6396739" y="1189775"/>
              <a:ext cx="2541300" cy="669000"/>
            </a:xfrm>
            <a:prstGeom prst="chevron">
              <a:avLst>
                <a:gd fmla="val 50000" name="adj"/>
              </a:avLst>
            </a:prstGeom>
            <a:solidFill>
              <a:srgbClr val="1F887E"/>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Solidworks</a:t>
              </a:r>
              <a:endParaRPr sz="2400">
                <a:solidFill>
                  <a:srgbClr val="FFFFFF"/>
                </a:solidFill>
                <a:latin typeface="Calibri"/>
                <a:ea typeface="Calibri"/>
                <a:cs typeface="Calibri"/>
                <a:sym typeface="Calibri"/>
              </a:endParaRPr>
            </a:p>
          </p:txBody>
        </p:sp>
        <p:sp>
          <p:nvSpPr>
            <p:cNvPr id="129" name="Google Shape;129;p15"/>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2400">
                <a:latin typeface="Calibri"/>
                <a:ea typeface="Calibri"/>
                <a:cs typeface="Calibri"/>
                <a:sym typeface="Calibri"/>
              </a:endParaRPr>
            </a:p>
          </p:txBody>
        </p:sp>
      </p:grpSp>
      <p:pic>
        <p:nvPicPr>
          <p:cNvPr id="130" name="Google Shape;130;p15"/>
          <p:cNvPicPr preferRelativeResize="0"/>
          <p:nvPr/>
        </p:nvPicPr>
        <p:blipFill rotWithShape="1">
          <a:blip r:embed="rId4">
            <a:alphaModFix/>
          </a:blip>
          <a:srcRect b="0" l="0" r="24288" t="0"/>
          <a:stretch/>
        </p:blipFill>
        <p:spPr>
          <a:xfrm>
            <a:off x="179325" y="2892600"/>
            <a:ext cx="3075750" cy="2736975"/>
          </a:xfrm>
          <a:prstGeom prst="rect">
            <a:avLst/>
          </a:prstGeom>
          <a:noFill/>
          <a:ln>
            <a:noFill/>
          </a:ln>
        </p:spPr>
      </p:pic>
      <p:pic>
        <p:nvPicPr>
          <p:cNvPr id="131" name="Google Shape;131;p15"/>
          <p:cNvPicPr preferRelativeResize="0"/>
          <p:nvPr/>
        </p:nvPicPr>
        <p:blipFill rotWithShape="1">
          <a:blip r:embed="rId5">
            <a:alphaModFix/>
          </a:blip>
          <a:srcRect b="1964" l="39437" r="20710" t="55511"/>
          <a:stretch/>
        </p:blipFill>
        <p:spPr>
          <a:xfrm>
            <a:off x="3375800" y="3100827"/>
            <a:ext cx="3635500" cy="2181122"/>
          </a:xfrm>
          <a:prstGeom prst="rect">
            <a:avLst/>
          </a:prstGeom>
          <a:noFill/>
          <a:ln>
            <a:noFill/>
          </a:ln>
        </p:spPr>
      </p:pic>
      <p:pic>
        <p:nvPicPr>
          <p:cNvPr id="132" name="Google Shape;132;p15"/>
          <p:cNvPicPr preferRelativeResize="0"/>
          <p:nvPr/>
        </p:nvPicPr>
        <p:blipFill rotWithShape="1">
          <a:blip r:embed="rId6">
            <a:alphaModFix/>
          </a:blip>
          <a:srcRect b="31275" l="20420" r="13811" t="22932"/>
          <a:stretch/>
        </p:blipFill>
        <p:spPr>
          <a:xfrm>
            <a:off x="7397677" y="4839260"/>
            <a:ext cx="3635500" cy="1423091"/>
          </a:xfrm>
          <a:prstGeom prst="rect">
            <a:avLst/>
          </a:prstGeom>
          <a:noFill/>
          <a:ln>
            <a:noFill/>
          </a:ln>
        </p:spPr>
      </p:pic>
      <p:sp>
        <p:nvSpPr>
          <p:cNvPr id="133" name="Google Shape;133;p15"/>
          <p:cNvSpPr txBox="1"/>
          <p:nvPr/>
        </p:nvSpPr>
        <p:spPr>
          <a:xfrm>
            <a:off x="3718450" y="5189975"/>
            <a:ext cx="9251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Velocity (unit/s) vs time </a:t>
            </a:r>
            <a:endParaRPr>
              <a:latin typeface="Calibri"/>
              <a:ea typeface="Calibri"/>
              <a:cs typeface="Calibri"/>
              <a:sym typeface="Calibri"/>
            </a:endParaRPr>
          </a:p>
        </p:txBody>
      </p:sp>
      <p:pic>
        <p:nvPicPr>
          <p:cNvPr id="134" name="Google Shape;134;p15"/>
          <p:cNvPicPr preferRelativeResize="0"/>
          <p:nvPr/>
        </p:nvPicPr>
        <p:blipFill rotWithShape="1">
          <a:blip r:embed="rId7">
            <a:alphaModFix/>
          </a:blip>
          <a:srcRect b="0" l="0" r="14777" t="0"/>
          <a:stretch/>
        </p:blipFill>
        <p:spPr>
          <a:xfrm>
            <a:off x="7385925" y="2555400"/>
            <a:ext cx="3796650" cy="2108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6"/>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Kinematic Analysis</a:t>
            </a:r>
            <a:endParaRPr/>
          </a:p>
        </p:txBody>
      </p:sp>
      <p:sp>
        <p:nvSpPr>
          <p:cNvPr id="140" name="Google Shape;140;p16"/>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41" name="Google Shape;141;p16"/>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42" name="Google Shape;142;p16"/>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sp>
        <p:nvSpPr>
          <p:cNvPr id="143" name="Google Shape;143;p16"/>
          <p:cNvSpPr txBox="1"/>
          <p:nvPr>
            <p:ph idx="12" type="sldNum"/>
          </p:nvPr>
        </p:nvSpPr>
        <p:spPr>
          <a:xfrm>
            <a:off x="8776725" y="96220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44" name="Google Shape;144;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45" name="Google Shape;145;p16"/>
          <p:cNvSpPr txBox="1"/>
          <p:nvPr/>
        </p:nvSpPr>
        <p:spPr>
          <a:xfrm>
            <a:off x="210525" y="910675"/>
            <a:ext cx="11842800" cy="58107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IN" sz="2800">
                <a:latin typeface="Calibri"/>
                <a:ea typeface="Calibri"/>
                <a:cs typeface="Calibri"/>
                <a:sym typeface="Calibri"/>
              </a:rPr>
              <a:t>By using Geogebra, we got preliminary link lengths and slider velocity profile.</a:t>
            </a:r>
            <a:endParaRPr sz="2800">
              <a:latin typeface="Calibri"/>
              <a:ea typeface="Calibri"/>
              <a:cs typeface="Calibri"/>
              <a:sym typeface="Calibri"/>
            </a:endParaRPr>
          </a:p>
          <a:p>
            <a:pPr indent="-406400" lvl="0" marL="457200" rtl="0" algn="l">
              <a:spcBef>
                <a:spcPts val="0"/>
              </a:spcBef>
              <a:spcAft>
                <a:spcPts val="0"/>
              </a:spcAft>
              <a:buSzPts val="2800"/>
              <a:buFont typeface="Calibri"/>
              <a:buChar char="●"/>
            </a:pPr>
            <a:r>
              <a:rPr lang="en-IN" sz="2800">
                <a:latin typeface="Calibri"/>
                <a:ea typeface="Calibri"/>
                <a:cs typeface="Calibri"/>
                <a:sym typeface="Calibri"/>
              </a:rPr>
              <a:t>Analysed the velocity profile by changing link lengths.</a:t>
            </a:r>
            <a:r>
              <a:rPr lang="en-IN" sz="2800">
                <a:latin typeface="Calibri"/>
                <a:ea typeface="Calibri"/>
                <a:cs typeface="Calibri"/>
                <a:sym typeface="Calibri"/>
              </a:rPr>
              <a:t> </a:t>
            </a:r>
            <a:endParaRPr sz="2800">
              <a:latin typeface="Calibri"/>
              <a:ea typeface="Calibri"/>
              <a:cs typeface="Calibri"/>
              <a:sym typeface="Calibri"/>
            </a:endParaRPr>
          </a:p>
        </p:txBody>
      </p:sp>
      <p:pic>
        <p:nvPicPr>
          <p:cNvPr id="146" name="Google Shape;146;p16"/>
          <p:cNvPicPr preferRelativeResize="0"/>
          <p:nvPr/>
        </p:nvPicPr>
        <p:blipFill>
          <a:blip r:embed="rId4">
            <a:alphaModFix/>
          </a:blip>
          <a:stretch>
            <a:fillRect/>
          </a:stretch>
        </p:blipFill>
        <p:spPr>
          <a:xfrm>
            <a:off x="2198925" y="2216851"/>
            <a:ext cx="7794150" cy="3962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7"/>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Design for constant velocity</a:t>
            </a:r>
            <a:endParaRPr/>
          </a:p>
        </p:txBody>
      </p:sp>
      <p:sp>
        <p:nvSpPr>
          <p:cNvPr id="152" name="Google Shape;152;p17"/>
          <p:cNvSpPr txBox="1"/>
          <p:nvPr>
            <p:ph idx="1" type="body"/>
          </p:nvPr>
        </p:nvSpPr>
        <p:spPr>
          <a:xfrm>
            <a:off x="152392" y="910689"/>
            <a:ext cx="11842200" cy="57804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IN"/>
              <a:t>Iteration over length a,b,p,q </a:t>
            </a:r>
            <a:endParaRPr/>
          </a:p>
        </p:txBody>
      </p:sp>
      <p:sp>
        <p:nvSpPr>
          <p:cNvPr id="153" name="Google Shape;153;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54" name="Google Shape;154;p17"/>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55" name="Google Shape;155;p17"/>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56" name="Google Shape;156;p17"/>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157" name="Google Shape;157;p17"/>
          <p:cNvPicPr preferRelativeResize="0"/>
          <p:nvPr/>
        </p:nvPicPr>
        <p:blipFill rotWithShape="1">
          <a:blip r:embed="rId4">
            <a:alphaModFix/>
          </a:blip>
          <a:srcRect b="1964" l="39434" r="3717" t="55511"/>
          <a:stretch/>
        </p:blipFill>
        <p:spPr>
          <a:xfrm>
            <a:off x="6107775" y="4015226"/>
            <a:ext cx="6180286" cy="2599300"/>
          </a:xfrm>
          <a:prstGeom prst="rect">
            <a:avLst/>
          </a:prstGeom>
          <a:noFill/>
          <a:ln>
            <a:noFill/>
          </a:ln>
        </p:spPr>
      </p:pic>
      <p:pic>
        <p:nvPicPr>
          <p:cNvPr id="158" name="Google Shape;158;p17"/>
          <p:cNvPicPr preferRelativeResize="0"/>
          <p:nvPr/>
        </p:nvPicPr>
        <p:blipFill>
          <a:blip r:embed="rId5">
            <a:alphaModFix/>
          </a:blip>
          <a:stretch>
            <a:fillRect/>
          </a:stretch>
        </p:blipFill>
        <p:spPr>
          <a:xfrm>
            <a:off x="316563" y="1363363"/>
            <a:ext cx="4391025" cy="1914525"/>
          </a:xfrm>
          <a:prstGeom prst="rect">
            <a:avLst/>
          </a:prstGeom>
          <a:noFill/>
          <a:ln>
            <a:noFill/>
          </a:ln>
        </p:spPr>
      </p:pic>
      <p:pic>
        <p:nvPicPr>
          <p:cNvPr id="159" name="Google Shape;159;p17"/>
          <p:cNvPicPr preferRelativeResize="0"/>
          <p:nvPr/>
        </p:nvPicPr>
        <p:blipFill rotWithShape="1">
          <a:blip r:embed="rId6">
            <a:alphaModFix/>
          </a:blip>
          <a:srcRect b="2875" l="38988" r="8096" t="57069"/>
          <a:stretch/>
        </p:blipFill>
        <p:spPr>
          <a:xfrm>
            <a:off x="0" y="4015225"/>
            <a:ext cx="6107775" cy="2599300"/>
          </a:xfrm>
          <a:prstGeom prst="rect">
            <a:avLst/>
          </a:prstGeom>
          <a:noFill/>
          <a:ln>
            <a:noFill/>
          </a:ln>
        </p:spPr>
      </p:pic>
      <p:graphicFrame>
        <p:nvGraphicFramePr>
          <p:cNvPr id="160" name="Google Shape;160;p17"/>
          <p:cNvGraphicFramePr/>
          <p:nvPr/>
        </p:nvGraphicFramePr>
        <p:xfrm>
          <a:off x="6915550" y="2264275"/>
          <a:ext cx="3000000" cy="3000000"/>
        </p:xfrm>
        <a:graphic>
          <a:graphicData uri="http://schemas.openxmlformats.org/drawingml/2006/table">
            <a:tbl>
              <a:tblPr>
                <a:noFill/>
                <a:tableStyleId>{46095B24-BEC9-40D9-A6B0-2E0426C3FFFA}</a:tableStyleId>
              </a:tblPr>
              <a:tblGrid>
                <a:gridCol w="732450"/>
                <a:gridCol w="732450"/>
                <a:gridCol w="732450"/>
                <a:gridCol w="732450"/>
              </a:tblGrid>
              <a:tr h="457600">
                <a:tc>
                  <a:txBody>
                    <a:bodyPr/>
                    <a:lstStyle/>
                    <a:p>
                      <a:pPr indent="0" lvl="0" marL="0" rtl="0" algn="ctr">
                        <a:lnSpc>
                          <a:spcPct val="115000"/>
                        </a:lnSpc>
                        <a:spcBef>
                          <a:spcPts val="0"/>
                        </a:spcBef>
                        <a:spcAft>
                          <a:spcPts val="0"/>
                        </a:spcAft>
                        <a:buNone/>
                      </a:pPr>
                      <a:r>
                        <a:rPr lang="en-IN" sz="1800"/>
                        <a:t>a</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b</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p</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q</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57600">
                <a:tc>
                  <a:txBody>
                    <a:bodyPr/>
                    <a:lstStyle/>
                    <a:p>
                      <a:pPr indent="0" lvl="0" marL="0" rtl="0" algn="ctr">
                        <a:lnSpc>
                          <a:spcPct val="115000"/>
                        </a:lnSpc>
                        <a:spcBef>
                          <a:spcPts val="0"/>
                        </a:spcBef>
                        <a:spcAft>
                          <a:spcPts val="0"/>
                        </a:spcAft>
                        <a:buNone/>
                      </a:pPr>
                      <a:r>
                        <a:rPr lang="en-IN" sz="1800"/>
                        <a:t>26</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79</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18</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IN" sz="1800"/>
                        <a:t>22</a:t>
                      </a:r>
                      <a:endParaRPr sz="18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161" name="Google Shape;161;p17"/>
          <p:cNvSpPr txBox="1"/>
          <p:nvPr/>
        </p:nvSpPr>
        <p:spPr>
          <a:xfrm>
            <a:off x="5466000" y="1639775"/>
            <a:ext cx="65286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sz="2200">
                <a:latin typeface="Calibri"/>
                <a:ea typeface="Calibri"/>
                <a:cs typeface="Calibri"/>
                <a:sym typeface="Calibri"/>
              </a:rPr>
              <a:t>Obtained length ratios for minimal velocity variation </a:t>
            </a:r>
            <a:endParaRPr sz="2200">
              <a:latin typeface="Calibri"/>
              <a:ea typeface="Calibri"/>
              <a:cs typeface="Calibri"/>
              <a:sym typeface="Calibri"/>
            </a:endParaRPr>
          </a:p>
        </p:txBody>
      </p:sp>
      <p:sp>
        <p:nvSpPr>
          <p:cNvPr id="162" name="Google Shape;162;p17"/>
          <p:cNvSpPr txBox="1"/>
          <p:nvPr/>
        </p:nvSpPr>
        <p:spPr>
          <a:xfrm>
            <a:off x="594250" y="3742175"/>
            <a:ext cx="9251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IN">
                <a:latin typeface="Calibri"/>
                <a:ea typeface="Calibri"/>
                <a:cs typeface="Calibri"/>
                <a:sym typeface="Calibri"/>
              </a:rPr>
              <a:t>Velocity (unit/s) vs time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68" name="Google Shape;168;p18"/>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Dynamic Analysis</a:t>
            </a:r>
            <a:endParaRPr/>
          </a:p>
        </p:txBody>
      </p:sp>
      <p:sp>
        <p:nvSpPr>
          <p:cNvPr id="169" name="Google Shape;169;p18"/>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70" name="Google Shape;170;p18"/>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71" name="Google Shape;171;p18"/>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172" name="Google Shape;172;p18"/>
          <p:cNvPicPr preferRelativeResize="0"/>
          <p:nvPr/>
        </p:nvPicPr>
        <p:blipFill rotWithShape="1">
          <a:blip r:embed="rId4">
            <a:alphaModFix/>
          </a:blip>
          <a:srcRect b="0" l="0" r="0" t="1107"/>
          <a:stretch/>
        </p:blipFill>
        <p:spPr>
          <a:xfrm>
            <a:off x="76200" y="1779275"/>
            <a:ext cx="12042824" cy="5013400"/>
          </a:xfrm>
          <a:prstGeom prst="rect">
            <a:avLst/>
          </a:prstGeom>
          <a:noFill/>
          <a:ln>
            <a:noFill/>
          </a:ln>
        </p:spPr>
      </p:pic>
      <p:sp>
        <p:nvSpPr>
          <p:cNvPr id="173" name="Google Shape;173;p18"/>
          <p:cNvSpPr txBox="1"/>
          <p:nvPr/>
        </p:nvSpPr>
        <p:spPr>
          <a:xfrm>
            <a:off x="186275" y="904550"/>
            <a:ext cx="10867200" cy="8310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SzPts val="2800"/>
              <a:buFont typeface="Calibri"/>
              <a:buChar char="●"/>
            </a:pPr>
            <a:r>
              <a:rPr lang="en-IN" sz="2800">
                <a:latin typeface="Calibri"/>
                <a:ea typeface="Calibri"/>
                <a:cs typeface="Calibri"/>
                <a:sym typeface="Calibri"/>
              </a:rPr>
              <a:t>Dynamic and kinematic analysis helps in designing mechanism which is suitable for taking measurements.</a:t>
            </a:r>
            <a:endParaRPr sz="2800">
              <a:latin typeface="Calibri"/>
              <a:ea typeface="Calibri"/>
              <a:cs typeface="Calibri"/>
              <a:sym typeface="Calibri"/>
            </a:endParaRPr>
          </a:p>
        </p:txBody>
      </p:sp>
      <p:pic>
        <p:nvPicPr>
          <p:cNvPr id="174" name="Google Shape;174;p18"/>
          <p:cNvPicPr preferRelativeResize="0"/>
          <p:nvPr/>
        </p:nvPicPr>
        <p:blipFill>
          <a:blip r:embed="rId5">
            <a:alphaModFix/>
          </a:blip>
          <a:stretch>
            <a:fillRect/>
          </a:stretch>
        </p:blipFill>
        <p:spPr>
          <a:xfrm>
            <a:off x="-7008362" y="2426646"/>
            <a:ext cx="6512675" cy="2809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3D</a:t>
            </a:r>
            <a:r>
              <a:rPr lang="en-IN"/>
              <a:t> Model</a:t>
            </a:r>
            <a:endParaRPr/>
          </a:p>
        </p:txBody>
      </p:sp>
      <p:sp>
        <p:nvSpPr>
          <p:cNvPr id="180" name="Google Shape;180;p1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81" name="Google Shape;181;p19"/>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82" name="Google Shape;182;p19"/>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83" name="Google Shape;183;p19"/>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pic>
        <p:nvPicPr>
          <p:cNvPr id="184" name="Google Shape;184;p19"/>
          <p:cNvPicPr preferRelativeResize="0"/>
          <p:nvPr/>
        </p:nvPicPr>
        <p:blipFill>
          <a:blip r:embed="rId4">
            <a:alphaModFix/>
          </a:blip>
          <a:stretch>
            <a:fillRect/>
          </a:stretch>
        </p:blipFill>
        <p:spPr>
          <a:xfrm>
            <a:off x="186275" y="910713"/>
            <a:ext cx="5894825" cy="3410850"/>
          </a:xfrm>
          <a:prstGeom prst="rect">
            <a:avLst/>
          </a:prstGeom>
          <a:noFill/>
          <a:ln>
            <a:noFill/>
          </a:ln>
        </p:spPr>
      </p:pic>
      <p:pic>
        <p:nvPicPr>
          <p:cNvPr id="185" name="Google Shape;185;p19"/>
          <p:cNvPicPr preferRelativeResize="0"/>
          <p:nvPr/>
        </p:nvPicPr>
        <p:blipFill rotWithShape="1">
          <a:blip r:embed="rId5">
            <a:alphaModFix/>
          </a:blip>
          <a:srcRect b="31217" l="49830" r="3163" t="23016"/>
          <a:stretch/>
        </p:blipFill>
        <p:spPr>
          <a:xfrm>
            <a:off x="6534675" y="1046775"/>
            <a:ext cx="4171802" cy="3138725"/>
          </a:xfrm>
          <a:prstGeom prst="rect">
            <a:avLst/>
          </a:prstGeom>
          <a:noFill/>
          <a:ln>
            <a:noFill/>
          </a:ln>
        </p:spPr>
      </p:pic>
      <p:graphicFrame>
        <p:nvGraphicFramePr>
          <p:cNvPr id="186" name="Google Shape;186;p19"/>
          <p:cNvGraphicFramePr/>
          <p:nvPr/>
        </p:nvGraphicFramePr>
        <p:xfrm>
          <a:off x="9285963" y="3716338"/>
          <a:ext cx="3000000" cy="3000000"/>
        </p:xfrm>
        <a:graphic>
          <a:graphicData uri="http://schemas.openxmlformats.org/drawingml/2006/table">
            <a:tbl>
              <a:tblPr>
                <a:noFill/>
                <a:tableStyleId>{46095B24-BEC9-40D9-A6B0-2E0426C3FFFA}</a:tableStyleId>
              </a:tblPr>
              <a:tblGrid>
                <a:gridCol w="1371600"/>
                <a:gridCol w="1371600"/>
              </a:tblGrid>
              <a:tr h="319675">
                <a:tc>
                  <a:txBody>
                    <a:bodyPr/>
                    <a:lstStyle/>
                    <a:p>
                      <a:pPr indent="0" lvl="0" marL="0" rtl="0" algn="ctr">
                        <a:spcBef>
                          <a:spcPts val="0"/>
                        </a:spcBef>
                        <a:spcAft>
                          <a:spcPts val="0"/>
                        </a:spcAft>
                        <a:buNone/>
                      </a:pPr>
                      <a:r>
                        <a:rPr lang="en-IN"/>
                        <a:t>Part number</a:t>
                      </a:r>
                      <a:endParaRPr/>
                    </a:p>
                  </a:txBody>
                  <a:tcPr marT="91425" marB="91425" marR="91425" marL="91425"/>
                </a:tc>
                <a:tc>
                  <a:txBody>
                    <a:bodyPr/>
                    <a:lstStyle/>
                    <a:p>
                      <a:pPr indent="0" lvl="0" marL="0" rtl="0" algn="ctr">
                        <a:spcBef>
                          <a:spcPts val="0"/>
                        </a:spcBef>
                        <a:spcAft>
                          <a:spcPts val="0"/>
                        </a:spcAft>
                        <a:buNone/>
                      </a:pPr>
                      <a:r>
                        <a:rPr lang="en-IN"/>
                        <a:t>Part Name</a:t>
                      </a:r>
                      <a:endParaRPr/>
                    </a:p>
                  </a:txBody>
                  <a:tcPr marT="91425" marB="91425" marR="91425" marL="91425"/>
                </a:tc>
              </a:tr>
              <a:tr h="319675">
                <a:tc>
                  <a:txBody>
                    <a:bodyPr/>
                    <a:lstStyle/>
                    <a:p>
                      <a:pPr indent="0" lvl="0" marL="0" rtl="0" algn="ctr">
                        <a:spcBef>
                          <a:spcPts val="0"/>
                        </a:spcBef>
                        <a:spcAft>
                          <a:spcPts val="0"/>
                        </a:spcAft>
                        <a:buNone/>
                      </a:pPr>
                      <a:r>
                        <a:rPr lang="en-IN"/>
                        <a:t>1</a:t>
                      </a:r>
                      <a:endParaRPr/>
                    </a:p>
                  </a:txBody>
                  <a:tcPr marT="91425" marB="91425" marR="91425" marL="91425"/>
                </a:tc>
                <a:tc>
                  <a:txBody>
                    <a:bodyPr/>
                    <a:lstStyle/>
                    <a:p>
                      <a:pPr indent="0" lvl="0" marL="0" rtl="0" algn="ctr">
                        <a:spcBef>
                          <a:spcPts val="0"/>
                        </a:spcBef>
                        <a:spcAft>
                          <a:spcPts val="0"/>
                        </a:spcAft>
                        <a:buNone/>
                      </a:pPr>
                      <a:r>
                        <a:rPr lang="en-IN"/>
                        <a:t>Ground</a:t>
                      </a:r>
                      <a:endParaRPr/>
                    </a:p>
                  </a:txBody>
                  <a:tcPr marT="91425" marB="91425" marR="91425" marL="91425"/>
                </a:tc>
              </a:tr>
              <a:tr h="319675">
                <a:tc>
                  <a:txBody>
                    <a:bodyPr/>
                    <a:lstStyle/>
                    <a:p>
                      <a:pPr indent="0" lvl="0" marL="0" rtl="0" algn="ctr">
                        <a:spcBef>
                          <a:spcPts val="0"/>
                        </a:spcBef>
                        <a:spcAft>
                          <a:spcPts val="0"/>
                        </a:spcAft>
                        <a:buNone/>
                      </a:pPr>
                      <a:r>
                        <a:rPr lang="en-IN"/>
                        <a:t>2</a:t>
                      </a:r>
                      <a:endParaRPr/>
                    </a:p>
                  </a:txBody>
                  <a:tcPr marT="91425" marB="91425" marR="91425" marL="91425"/>
                </a:tc>
                <a:tc>
                  <a:txBody>
                    <a:bodyPr/>
                    <a:lstStyle/>
                    <a:p>
                      <a:pPr indent="0" lvl="0" marL="0" rtl="0" algn="ctr">
                        <a:spcBef>
                          <a:spcPts val="0"/>
                        </a:spcBef>
                        <a:spcAft>
                          <a:spcPts val="0"/>
                        </a:spcAft>
                        <a:buNone/>
                      </a:pPr>
                      <a:r>
                        <a:rPr lang="en-IN"/>
                        <a:t>Link a</a:t>
                      </a:r>
                      <a:endParaRPr/>
                    </a:p>
                  </a:txBody>
                  <a:tcPr marT="91425" marB="91425" marR="91425" marL="91425"/>
                </a:tc>
              </a:tr>
              <a:tr h="319675">
                <a:tc>
                  <a:txBody>
                    <a:bodyPr/>
                    <a:lstStyle/>
                    <a:p>
                      <a:pPr indent="0" lvl="0" marL="0" rtl="0" algn="ctr">
                        <a:spcBef>
                          <a:spcPts val="0"/>
                        </a:spcBef>
                        <a:spcAft>
                          <a:spcPts val="0"/>
                        </a:spcAft>
                        <a:buNone/>
                      </a:pPr>
                      <a:r>
                        <a:rPr lang="en-IN"/>
                        <a:t>3</a:t>
                      </a:r>
                      <a:endParaRPr/>
                    </a:p>
                  </a:txBody>
                  <a:tcPr marT="91425" marB="91425" marR="91425" marL="91425"/>
                </a:tc>
                <a:tc>
                  <a:txBody>
                    <a:bodyPr/>
                    <a:lstStyle/>
                    <a:p>
                      <a:pPr indent="0" lvl="0" marL="0" rtl="0" algn="ctr">
                        <a:spcBef>
                          <a:spcPts val="0"/>
                        </a:spcBef>
                        <a:spcAft>
                          <a:spcPts val="0"/>
                        </a:spcAft>
                        <a:buNone/>
                      </a:pPr>
                      <a:r>
                        <a:rPr lang="en-IN"/>
                        <a:t>Link b</a:t>
                      </a:r>
                      <a:endParaRPr/>
                    </a:p>
                  </a:txBody>
                  <a:tcPr marT="91425" marB="91425" marR="91425" marL="91425"/>
                </a:tc>
              </a:tr>
              <a:tr h="319675">
                <a:tc>
                  <a:txBody>
                    <a:bodyPr/>
                    <a:lstStyle/>
                    <a:p>
                      <a:pPr indent="0" lvl="0" marL="0" rtl="0" algn="ctr">
                        <a:spcBef>
                          <a:spcPts val="0"/>
                        </a:spcBef>
                        <a:spcAft>
                          <a:spcPts val="0"/>
                        </a:spcAft>
                        <a:buNone/>
                      </a:pPr>
                      <a:r>
                        <a:rPr lang="en-IN"/>
                        <a:t>4</a:t>
                      </a:r>
                      <a:endParaRPr/>
                    </a:p>
                  </a:txBody>
                  <a:tcPr marT="91425" marB="91425" marR="91425" marL="91425"/>
                </a:tc>
                <a:tc>
                  <a:txBody>
                    <a:bodyPr/>
                    <a:lstStyle/>
                    <a:p>
                      <a:pPr indent="0" lvl="0" marL="0" rtl="0" algn="ctr">
                        <a:spcBef>
                          <a:spcPts val="0"/>
                        </a:spcBef>
                        <a:spcAft>
                          <a:spcPts val="0"/>
                        </a:spcAft>
                        <a:buNone/>
                      </a:pPr>
                      <a:r>
                        <a:rPr lang="en-IN"/>
                        <a:t>Slider</a:t>
                      </a:r>
                      <a:endParaRPr/>
                    </a:p>
                  </a:txBody>
                  <a:tcPr marT="91425" marB="91425" marR="91425" marL="91425"/>
                </a:tc>
              </a:tr>
              <a:tr h="319675">
                <a:tc>
                  <a:txBody>
                    <a:bodyPr/>
                    <a:lstStyle/>
                    <a:p>
                      <a:pPr indent="0" lvl="0" marL="0" rtl="0" algn="ctr">
                        <a:spcBef>
                          <a:spcPts val="0"/>
                        </a:spcBef>
                        <a:spcAft>
                          <a:spcPts val="0"/>
                        </a:spcAft>
                        <a:buNone/>
                      </a:pPr>
                      <a:r>
                        <a:rPr lang="en-IN"/>
                        <a:t>5</a:t>
                      </a:r>
                      <a:endParaRPr/>
                    </a:p>
                  </a:txBody>
                  <a:tcPr marT="91425" marB="91425" marR="91425" marL="91425"/>
                </a:tc>
                <a:tc>
                  <a:txBody>
                    <a:bodyPr/>
                    <a:lstStyle/>
                    <a:p>
                      <a:pPr indent="0" lvl="0" marL="0" rtl="0" algn="ctr">
                        <a:spcBef>
                          <a:spcPts val="0"/>
                        </a:spcBef>
                        <a:spcAft>
                          <a:spcPts val="0"/>
                        </a:spcAft>
                        <a:buNone/>
                      </a:pPr>
                      <a:r>
                        <a:rPr lang="en-IN"/>
                        <a:t>Link p</a:t>
                      </a:r>
                      <a:endParaRPr/>
                    </a:p>
                  </a:txBody>
                  <a:tcPr marT="91425" marB="91425" marR="91425" marL="91425"/>
                </a:tc>
              </a:tr>
              <a:tr h="319675">
                <a:tc>
                  <a:txBody>
                    <a:bodyPr/>
                    <a:lstStyle/>
                    <a:p>
                      <a:pPr indent="0" lvl="0" marL="0" rtl="0" algn="ctr">
                        <a:spcBef>
                          <a:spcPts val="0"/>
                        </a:spcBef>
                        <a:spcAft>
                          <a:spcPts val="0"/>
                        </a:spcAft>
                        <a:buNone/>
                      </a:pPr>
                      <a:r>
                        <a:rPr lang="en-IN"/>
                        <a:t>6</a:t>
                      </a:r>
                      <a:endParaRPr/>
                    </a:p>
                  </a:txBody>
                  <a:tcPr marT="91425" marB="91425" marR="91425" marL="91425"/>
                </a:tc>
                <a:tc>
                  <a:txBody>
                    <a:bodyPr/>
                    <a:lstStyle/>
                    <a:p>
                      <a:pPr indent="0" lvl="0" marL="0" rtl="0" algn="ctr">
                        <a:spcBef>
                          <a:spcPts val="0"/>
                        </a:spcBef>
                        <a:spcAft>
                          <a:spcPts val="0"/>
                        </a:spcAft>
                        <a:buNone/>
                      </a:pPr>
                      <a:r>
                        <a:rPr lang="en-IN"/>
                        <a:t>Link q</a:t>
                      </a:r>
                      <a:endParaRPr/>
                    </a:p>
                  </a:txBody>
                  <a:tcPr marT="91425" marB="91425" marR="91425" marL="91425"/>
                </a:tc>
              </a:tr>
            </a:tbl>
          </a:graphicData>
        </a:graphic>
      </p:graphicFrame>
      <p:pic>
        <p:nvPicPr>
          <p:cNvPr id="187" name="Google Shape;187;p19"/>
          <p:cNvPicPr preferRelativeResize="0"/>
          <p:nvPr/>
        </p:nvPicPr>
        <p:blipFill rotWithShape="1">
          <a:blip r:embed="rId6">
            <a:alphaModFix/>
          </a:blip>
          <a:srcRect b="31275" l="20420" r="13811" t="22932"/>
          <a:stretch/>
        </p:blipFill>
        <p:spPr>
          <a:xfrm>
            <a:off x="186275" y="4321578"/>
            <a:ext cx="6515308" cy="2550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0"/>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C</a:t>
            </a:r>
            <a:r>
              <a:rPr lang="en-IN"/>
              <a:t>ost Analysis</a:t>
            </a:r>
            <a:endParaRPr/>
          </a:p>
        </p:txBody>
      </p:sp>
      <p:sp>
        <p:nvSpPr>
          <p:cNvPr id="193" name="Google Shape;193;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194" name="Google Shape;194;p20"/>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195" name="Google Shape;195;p20"/>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196" name="Google Shape;196;p20"/>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pSp>
        <p:nvGrpSpPr>
          <p:cNvPr id="197" name="Google Shape;197;p20"/>
          <p:cNvGrpSpPr/>
          <p:nvPr/>
        </p:nvGrpSpPr>
        <p:grpSpPr>
          <a:xfrm>
            <a:off x="1363152" y="1194116"/>
            <a:ext cx="3103413" cy="4469773"/>
            <a:chOff x="1118224" y="283725"/>
            <a:chExt cx="2090826" cy="4076400"/>
          </a:xfrm>
        </p:grpSpPr>
        <p:sp>
          <p:nvSpPr>
            <p:cNvPr id="198" name="Google Shape;198;p20"/>
            <p:cNvSpPr/>
            <p:nvPr/>
          </p:nvSpPr>
          <p:spPr>
            <a:xfrm>
              <a:off x="1178650" y="283725"/>
              <a:ext cx="2030400" cy="40764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9" name="Google Shape;199;p20"/>
            <p:cNvSpPr/>
            <p:nvPr/>
          </p:nvSpPr>
          <p:spPr>
            <a:xfrm>
              <a:off x="1118224" y="341752"/>
              <a:ext cx="2048100" cy="1794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0" name="Google Shape;200;p20"/>
            <p:cNvSpPr/>
            <p:nvPr/>
          </p:nvSpPr>
          <p:spPr>
            <a:xfrm>
              <a:off x="1233923" y="1225061"/>
              <a:ext cx="1815000" cy="6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IN" sz="2800">
                  <a:solidFill>
                    <a:srgbClr val="1D7E74"/>
                  </a:solidFill>
                  <a:latin typeface="Roboto Medium"/>
                  <a:ea typeface="Roboto Medium"/>
                  <a:cs typeface="Roboto Medium"/>
                  <a:sym typeface="Roboto Medium"/>
                </a:rPr>
                <a:t>Sensing</a:t>
              </a:r>
              <a:endParaRPr sz="2800">
                <a:solidFill>
                  <a:srgbClr val="1D7E74"/>
                </a:solidFill>
                <a:latin typeface="Roboto Medium"/>
                <a:ea typeface="Roboto Medium"/>
                <a:cs typeface="Roboto Medium"/>
                <a:sym typeface="Roboto Medium"/>
              </a:endParaRPr>
            </a:p>
          </p:txBody>
        </p:sp>
        <p:sp>
          <p:nvSpPr>
            <p:cNvPr id="201" name="Google Shape;201;p20"/>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5300">
                  <a:solidFill>
                    <a:srgbClr val="1D7E74"/>
                  </a:solidFill>
                  <a:latin typeface="Roboto"/>
                  <a:ea typeface="Roboto"/>
                  <a:cs typeface="Roboto"/>
                  <a:sym typeface="Roboto"/>
                </a:rPr>
                <a:t>₹25,000</a:t>
              </a:r>
              <a:endParaRPr sz="5300">
                <a:solidFill>
                  <a:srgbClr val="1D7E74"/>
                </a:solidFill>
                <a:latin typeface="Roboto Thin"/>
                <a:ea typeface="Roboto Thin"/>
                <a:cs typeface="Roboto Thin"/>
                <a:sym typeface="Roboto Thin"/>
              </a:endParaRPr>
            </a:p>
          </p:txBody>
        </p:sp>
        <p:sp>
          <p:nvSpPr>
            <p:cNvPr id="202" name="Google Shape;202;p20"/>
            <p:cNvSpPr/>
            <p:nvPr/>
          </p:nvSpPr>
          <p:spPr>
            <a:xfrm rot="5400000">
              <a:off x="1938958" y="2108132"/>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3" name="Google Shape;203;p20"/>
            <p:cNvSpPr/>
            <p:nvPr/>
          </p:nvSpPr>
          <p:spPr>
            <a:xfrm>
              <a:off x="1118303" y="2604066"/>
              <a:ext cx="2030400" cy="1653900"/>
            </a:xfrm>
            <a:prstGeom prst="rect">
              <a:avLst/>
            </a:prstGeom>
            <a:noFill/>
            <a:ln>
              <a:noFill/>
            </a:ln>
          </p:spPr>
          <p:txBody>
            <a:bodyPr anchorCtr="0" anchor="t" bIns="121900" lIns="121900" spcFirstLastPara="1" rIns="121900" wrap="square" tIns="121900">
              <a:noAutofit/>
            </a:bodyPr>
            <a:lstStyle/>
            <a:p>
              <a:pPr indent="-400050" lvl="0" marL="609600" rtl="0" algn="l">
                <a:lnSpc>
                  <a:spcPct val="115000"/>
                </a:lnSpc>
                <a:spcBef>
                  <a:spcPts val="0"/>
                </a:spcBef>
                <a:spcAft>
                  <a:spcPts val="0"/>
                </a:spcAft>
                <a:buClr>
                  <a:srgbClr val="FFFFFF"/>
                </a:buClr>
                <a:buSzPts val="1500"/>
                <a:buFont typeface="Roboto"/>
                <a:buChar char="●"/>
              </a:pPr>
              <a:r>
                <a:rPr lang="en-IN" sz="1500">
                  <a:solidFill>
                    <a:srgbClr val="FFFFFF"/>
                  </a:solidFill>
                  <a:latin typeface="Roboto"/>
                  <a:ea typeface="Roboto"/>
                  <a:cs typeface="Roboto"/>
                  <a:sym typeface="Roboto"/>
                </a:rPr>
                <a:t>Rotary Encoders</a:t>
              </a:r>
              <a:endParaRPr sz="1500">
                <a:solidFill>
                  <a:srgbClr val="FFFFFF"/>
                </a:solidFill>
                <a:latin typeface="Roboto"/>
                <a:ea typeface="Roboto"/>
                <a:cs typeface="Roboto"/>
                <a:sym typeface="Roboto"/>
              </a:endParaRPr>
            </a:p>
            <a:p>
              <a:pPr indent="-400050" lvl="0" marL="609600" rtl="0" algn="l">
                <a:lnSpc>
                  <a:spcPct val="115000"/>
                </a:lnSpc>
                <a:spcBef>
                  <a:spcPts val="0"/>
                </a:spcBef>
                <a:spcAft>
                  <a:spcPts val="0"/>
                </a:spcAft>
                <a:buClr>
                  <a:srgbClr val="FFFFFF"/>
                </a:buClr>
                <a:buSzPts val="1500"/>
                <a:buFont typeface="Roboto"/>
                <a:buChar char="●"/>
              </a:pPr>
              <a:r>
                <a:rPr lang="en-IN" sz="1500">
                  <a:solidFill>
                    <a:srgbClr val="FFFFFF"/>
                  </a:solidFill>
                  <a:latin typeface="Roboto"/>
                  <a:ea typeface="Roboto"/>
                  <a:cs typeface="Roboto"/>
                  <a:sym typeface="Roboto"/>
                </a:rPr>
                <a:t>Linear </a:t>
              </a:r>
              <a:r>
                <a:rPr lang="en-IN" sz="1500">
                  <a:solidFill>
                    <a:srgbClr val="FFFFFF"/>
                  </a:solidFill>
                  <a:latin typeface="Roboto"/>
                  <a:ea typeface="Roboto"/>
                  <a:cs typeface="Roboto"/>
                  <a:sym typeface="Roboto"/>
                </a:rPr>
                <a:t>Accelerometers</a:t>
              </a:r>
              <a:endParaRPr sz="1500">
                <a:solidFill>
                  <a:srgbClr val="FFFFFF"/>
                </a:solidFill>
                <a:latin typeface="Roboto"/>
                <a:ea typeface="Roboto"/>
                <a:cs typeface="Roboto"/>
                <a:sym typeface="Roboto"/>
              </a:endParaRPr>
            </a:p>
            <a:p>
              <a:pPr indent="-400050" lvl="0" marL="609600" rtl="0" algn="l">
                <a:lnSpc>
                  <a:spcPct val="115000"/>
                </a:lnSpc>
                <a:spcBef>
                  <a:spcPts val="0"/>
                </a:spcBef>
                <a:spcAft>
                  <a:spcPts val="0"/>
                </a:spcAft>
                <a:buClr>
                  <a:srgbClr val="FFFFFF"/>
                </a:buClr>
                <a:buSzPts val="1500"/>
                <a:buFont typeface="Roboto"/>
                <a:buChar char="●"/>
              </a:pPr>
              <a:r>
                <a:rPr lang="en-IN" sz="1500">
                  <a:solidFill>
                    <a:srgbClr val="FFFFFF"/>
                  </a:solidFill>
                  <a:latin typeface="Roboto"/>
                  <a:ea typeface="Roboto"/>
                  <a:cs typeface="Roboto"/>
                  <a:sym typeface="Roboto"/>
                </a:rPr>
                <a:t>Position measurement </a:t>
              </a:r>
              <a:endParaRPr sz="1500">
                <a:solidFill>
                  <a:srgbClr val="FFFFFF"/>
                </a:solidFill>
                <a:latin typeface="Roboto"/>
                <a:ea typeface="Roboto"/>
                <a:cs typeface="Roboto"/>
                <a:sym typeface="Roboto"/>
              </a:endParaRPr>
            </a:p>
            <a:p>
              <a:pPr indent="-400050" lvl="0" marL="609600" rtl="0" algn="l">
                <a:lnSpc>
                  <a:spcPct val="115000"/>
                </a:lnSpc>
                <a:spcBef>
                  <a:spcPts val="0"/>
                </a:spcBef>
                <a:spcAft>
                  <a:spcPts val="0"/>
                </a:spcAft>
                <a:buClr>
                  <a:srgbClr val="FFFFFF"/>
                </a:buClr>
                <a:buSzPts val="1500"/>
                <a:buFont typeface="Roboto"/>
                <a:buChar char="●"/>
              </a:pPr>
              <a:r>
                <a:rPr lang="en-IN" sz="1500">
                  <a:solidFill>
                    <a:srgbClr val="FFFFFF"/>
                  </a:solidFill>
                  <a:latin typeface="Roboto"/>
                  <a:ea typeface="Roboto"/>
                  <a:cs typeface="Roboto"/>
                  <a:sym typeface="Roboto"/>
                </a:rPr>
                <a:t>Control board</a:t>
              </a:r>
              <a:endParaRPr sz="1500">
                <a:solidFill>
                  <a:srgbClr val="FFFFFF"/>
                </a:solidFill>
                <a:latin typeface="Roboto"/>
                <a:ea typeface="Roboto"/>
                <a:cs typeface="Roboto"/>
                <a:sym typeface="Roboto"/>
              </a:endParaRPr>
            </a:p>
            <a:p>
              <a:pPr indent="-400050" lvl="0" marL="609600" rtl="0" algn="l">
                <a:lnSpc>
                  <a:spcPct val="115000"/>
                </a:lnSpc>
                <a:spcBef>
                  <a:spcPts val="0"/>
                </a:spcBef>
                <a:spcAft>
                  <a:spcPts val="0"/>
                </a:spcAft>
                <a:buClr>
                  <a:srgbClr val="FFFFFF"/>
                </a:buClr>
                <a:buSzPts val="1500"/>
                <a:buFont typeface="Roboto"/>
                <a:buChar char="●"/>
              </a:pPr>
              <a:r>
                <a:rPr lang="en-IN" sz="1500">
                  <a:solidFill>
                    <a:srgbClr val="FFFFFF"/>
                  </a:solidFill>
                  <a:latin typeface="Roboto"/>
                  <a:ea typeface="Roboto"/>
                  <a:cs typeface="Roboto"/>
                  <a:sym typeface="Roboto"/>
                </a:rPr>
                <a:t>Data </a:t>
              </a:r>
              <a:r>
                <a:rPr lang="en-IN" sz="1500">
                  <a:solidFill>
                    <a:srgbClr val="FFFFFF"/>
                  </a:solidFill>
                  <a:latin typeface="Roboto"/>
                  <a:ea typeface="Roboto"/>
                  <a:cs typeface="Roboto"/>
                  <a:sym typeface="Roboto"/>
                </a:rPr>
                <a:t>Acquisition</a:t>
              </a:r>
              <a:r>
                <a:rPr lang="en-IN" sz="1500">
                  <a:solidFill>
                    <a:srgbClr val="FFFFFF"/>
                  </a:solidFill>
                  <a:latin typeface="Roboto"/>
                  <a:ea typeface="Roboto"/>
                  <a:cs typeface="Roboto"/>
                  <a:sym typeface="Roboto"/>
                </a:rPr>
                <a:t> </a:t>
              </a:r>
              <a:r>
                <a:rPr lang="en-IN" sz="1500">
                  <a:solidFill>
                    <a:srgbClr val="FFFFFF"/>
                  </a:solidFill>
                  <a:latin typeface="Roboto"/>
                  <a:ea typeface="Roboto"/>
                  <a:cs typeface="Roboto"/>
                  <a:sym typeface="Roboto"/>
                </a:rPr>
                <a:t>System</a:t>
              </a:r>
              <a:r>
                <a:rPr lang="en-IN" sz="1500">
                  <a:solidFill>
                    <a:srgbClr val="FFFFFF"/>
                  </a:solidFill>
                  <a:latin typeface="Roboto"/>
                  <a:ea typeface="Roboto"/>
                  <a:cs typeface="Roboto"/>
                  <a:sym typeface="Roboto"/>
                </a:rPr>
                <a:t> </a:t>
              </a:r>
              <a:endParaRPr sz="1500">
                <a:solidFill>
                  <a:srgbClr val="FFFFFF"/>
                </a:solidFill>
                <a:latin typeface="Roboto"/>
                <a:ea typeface="Roboto"/>
                <a:cs typeface="Roboto"/>
                <a:sym typeface="Roboto"/>
              </a:endParaRPr>
            </a:p>
          </p:txBody>
        </p:sp>
      </p:grpSp>
      <p:grpSp>
        <p:nvGrpSpPr>
          <p:cNvPr id="204" name="Google Shape;204;p20"/>
          <p:cNvGrpSpPr/>
          <p:nvPr/>
        </p:nvGrpSpPr>
        <p:grpSpPr>
          <a:xfrm>
            <a:off x="4544274" y="1194116"/>
            <a:ext cx="3103421" cy="4469773"/>
            <a:chOff x="1118218" y="283725"/>
            <a:chExt cx="2090832" cy="4076400"/>
          </a:xfrm>
        </p:grpSpPr>
        <p:sp>
          <p:nvSpPr>
            <p:cNvPr id="205" name="Google Shape;205;p20"/>
            <p:cNvSpPr/>
            <p:nvPr/>
          </p:nvSpPr>
          <p:spPr>
            <a:xfrm>
              <a:off x="1178650" y="283725"/>
              <a:ext cx="2030400" cy="40764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6" name="Google Shape;206;p20"/>
            <p:cNvSpPr/>
            <p:nvPr/>
          </p:nvSpPr>
          <p:spPr>
            <a:xfrm>
              <a:off x="1118218" y="341753"/>
              <a:ext cx="2048100" cy="1779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7" name="Google Shape;207;p20"/>
            <p:cNvSpPr/>
            <p:nvPr/>
          </p:nvSpPr>
          <p:spPr>
            <a:xfrm>
              <a:off x="1233923" y="1225061"/>
              <a:ext cx="1815000" cy="6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IN" sz="2800">
                  <a:solidFill>
                    <a:srgbClr val="1D7E74"/>
                  </a:solidFill>
                  <a:latin typeface="Roboto Medium"/>
                  <a:ea typeface="Roboto Medium"/>
                  <a:cs typeface="Roboto Medium"/>
                  <a:sym typeface="Roboto Medium"/>
                </a:rPr>
                <a:t>Actuation</a:t>
              </a:r>
              <a:endParaRPr sz="2800">
                <a:solidFill>
                  <a:srgbClr val="1D7E74"/>
                </a:solidFill>
                <a:latin typeface="Roboto Medium"/>
                <a:ea typeface="Roboto Medium"/>
                <a:cs typeface="Roboto Medium"/>
                <a:sym typeface="Roboto Medium"/>
              </a:endParaRPr>
            </a:p>
          </p:txBody>
        </p:sp>
        <p:sp>
          <p:nvSpPr>
            <p:cNvPr id="208" name="Google Shape;208;p20"/>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5300">
                  <a:solidFill>
                    <a:srgbClr val="1D7E74"/>
                  </a:solidFill>
                  <a:latin typeface="Roboto"/>
                  <a:ea typeface="Roboto"/>
                  <a:cs typeface="Roboto"/>
                  <a:sym typeface="Roboto"/>
                </a:rPr>
                <a:t>₹10,000</a:t>
              </a:r>
              <a:endParaRPr b="1" sz="5300">
                <a:solidFill>
                  <a:srgbClr val="1D7E74"/>
                </a:solidFill>
                <a:latin typeface="Roboto"/>
                <a:ea typeface="Roboto"/>
                <a:cs typeface="Roboto"/>
                <a:sym typeface="Roboto"/>
              </a:endParaRPr>
            </a:p>
          </p:txBody>
        </p:sp>
        <p:sp>
          <p:nvSpPr>
            <p:cNvPr id="209" name="Google Shape;209;p20"/>
            <p:cNvSpPr/>
            <p:nvPr/>
          </p:nvSpPr>
          <p:spPr>
            <a:xfrm rot="5400000">
              <a:off x="1938958" y="2082944"/>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20"/>
            <p:cNvSpPr/>
            <p:nvPr/>
          </p:nvSpPr>
          <p:spPr>
            <a:xfrm>
              <a:off x="1118313" y="2610821"/>
              <a:ext cx="2030400" cy="1647000"/>
            </a:xfrm>
            <a:prstGeom prst="rect">
              <a:avLst/>
            </a:prstGeom>
            <a:noFill/>
            <a:ln>
              <a:noFill/>
            </a:ln>
          </p:spPr>
          <p:txBody>
            <a:bodyPr anchorCtr="0" anchor="t" bIns="121900" lIns="121900" spcFirstLastPara="1" rIns="121900" wrap="square" tIns="121900">
              <a:noAutofit/>
            </a:bodyPr>
            <a:lstStyle/>
            <a:p>
              <a:pPr indent="-400050" lvl="0" marL="609600" rtl="0" algn="l">
                <a:lnSpc>
                  <a:spcPct val="115000"/>
                </a:lnSpc>
                <a:spcBef>
                  <a:spcPts val="0"/>
                </a:spcBef>
                <a:spcAft>
                  <a:spcPts val="0"/>
                </a:spcAft>
                <a:buClr>
                  <a:srgbClr val="FFFFFF"/>
                </a:buClr>
                <a:buSzPts val="1500"/>
                <a:buFont typeface="Roboto"/>
                <a:buChar char="●"/>
              </a:pPr>
              <a:r>
                <a:rPr lang="en-IN" sz="1500">
                  <a:solidFill>
                    <a:srgbClr val="FFFFFF"/>
                  </a:solidFill>
                  <a:latin typeface="Roboto"/>
                  <a:ea typeface="Roboto"/>
                  <a:cs typeface="Roboto"/>
                  <a:sym typeface="Roboto"/>
                </a:rPr>
                <a:t>Variable</a:t>
              </a:r>
              <a:r>
                <a:rPr lang="en-IN" sz="1500">
                  <a:solidFill>
                    <a:srgbClr val="FFFFFF"/>
                  </a:solidFill>
                  <a:latin typeface="Roboto"/>
                  <a:ea typeface="Roboto"/>
                  <a:cs typeface="Roboto"/>
                  <a:sym typeface="Roboto"/>
                </a:rPr>
                <a:t> speed motor</a:t>
              </a:r>
              <a:endParaRPr sz="1500">
                <a:solidFill>
                  <a:srgbClr val="FFFFFF"/>
                </a:solidFill>
                <a:latin typeface="Roboto"/>
                <a:ea typeface="Roboto"/>
                <a:cs typeface="Roboto"/>
                <a:sym typeface="Roboto"/>
              </a:endParaRPr>
            </a:p>
            <a:p>
              <a:pPr indent="-400050" lvl="0" marL="609600" rtl="0" algn="l">
                <a:lnSpc>
                  <a:spcPct val="115000"/>
                </a:lnSpc>
                <a:spcBef>
                  <a:spcPts val="0"/>
                </a:spcBef>
                <a:spcAft>
                  <a:spcPts val="0"/>
                </a:spcAft>
                <a:buClr>
                  <a:srgbClr val="FFFFFF"/>
                </a:buClr>
                <a:buSzPts val="1500"/>
                <a:buFont typeface="Roboto"/>
                <a:buChar char="●"/>
              </a:pPr>
              <a:r>
                <a:rPr lang="en-IN" sz="1500">
                  <a:solidFill>
                    <a:srgbClr val="FFFFFF"/>
                  </a:solidFill>
                  <a:latin typeface="Roboto"/>
                  <a:ea typeface="Roboto"/>
                  <a:cs typeface="Roboto"/>
                  <a:sym typeface="Roboto"/>
                </a:rPr>
                <a:t>Bearings</a:t>
              </a:r>
              <a:endParaRPr sz="1500">
                <a:solidFill>
                  <a:srgbClr val="FFFFFF"/>
                </a:solidFill>
                <a:latin typeface="Roboto"/>
                <a:ea typeface="Roboto"/>
                <a:cs typeface="Roboto"/>
                <a:sym typeface="Roboto"/>
              </a:endParaRPr>
            </a:p>
            <a:p>
              <a:pPr indent="-400050" lvl="0" marL="609600" rtl="0" algn="l">
                <a:lnSpc>
                  <a:spcPct val="115000"/>
                </a:lnSpc>
                <a:spcBef>
                  <a:spcPts val="0"/>
                </a:spcBef>
                <a:spcAft>
                  <a:spcPts val="0"/>
                </a:spcAft>
                <a:buClr>
                  <a:srgbClr val="FFFFFF"/>
                </a:buClr>
                <a:buSzPts val="1500"/>
                <a:buFont typeface="Roboto"/>
                <a:buChar char="●"/>
              </a:pPr>
              <a:r>
                <a:rPr lang="en-IN" sz="1500">
                  <a:solidFill>
                    <a:srgbClr val="FFFFFF"/>
                  </a:solidFill>
                  <a:latin typeface="Roboto"/>
                  <a:ea typeface="Roboto"/>
                  <a:cs typeface="Roboto"/>
                  <a:sym typeface="Roboto"/>
                </a:rPr>
                <a:t>Gears</a:t>
              </a:r>
              <a:endParaRPr sz="1500">
                <a:solidFill>
                  <a:srgbClr val="FFFFFF"/>
                </a:solidFill>
                <a:latin typeface="Roboto"/>
                <a:ea typeface="Roboto"/>
                <a:cs typeface="Roboto"/>
                <a:sym typeface="Roboto"/>
              </a:endParaRPr>
            </a:p>
          </p:txBody>
        </p:sp>
      </p:grpSp>
      <p:grpSp>
        <p:nvGrpSpPr>
          <p:cNvPr id="211" name="Google Shape;211;p20"/>
          <p:cNvGrpSpPr/>
          <p:nvPr/>
        </p:nvGrpSpPr>
        <p:grpSpPr>
          <a:xfrm>
            <a:off x="7725420" y="1194116"/>
            <a:ext cx="3103406" cy="4469773"/>
            <a:chOff x="1118229" y="283725"/>
            <a:chExt cx="2090821" cy="4076400"/>
          </a:xfrm>
        </p:grpSpPr>
        <p:sp>
          <p:nvSpPr>
            <p:cNvPr id="212" name="Google Shape;212;p20"/>
            <p:cNvSpPr/>
            <p:nvPr/>
          </p:nvSpPr>
          <p:spPr>
            <a:xfrm>
              <a:off x="1178650" y="283725"/>
              <a:ext cx="2030400" cy="4076400"/>
            </a:xfrm>
            <a:prstGeom prst="rect">
              <a:avLst/>
            </a:prstGeom>
            <a:solidFill>
              <a:srgbClr val="1B786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p20"/>
            <p:cNvSpPr/>
            <p:nvPr/>
          </p:nvSpPr>
          <p:spPr>
            <a:xfrm>
              <a:off x="1118229" y="341752"/>
              <a:ext cx="2048100" cy="1794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4" name="Google Shape;214;p20"/>
            <p:cNvSpPr/>
            <p:nvPr/>
          </p:nvSpPr>
          <p:spPr>
            <a:xfrm>
              <a:off x="1233923" y="1225061"/>
              <a:ext cx="1815000" cy="608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IN" sz="2800">
                  <a:solidFill>
                    <a:srgbClr val="1D7E74"/>
                  </a:solidFill>
                  <a:latin typeface="Roboto Medium"/>
                  <a:ea typeface="Roboto Medium"/>
                  <a:cs typeface="Roboto Medium"/>
                  <a:sym typeface="Roboto Medium"/>
                </a:rPr>
                <a:t>Fabrication</a:t>
              </a:r>
              <a:endParaRPr sz="2800">
                <a:solidFill>
                  <a:srgbClr val="1D7E74"/>
                </a:solidFill>
                <a:latin typeface="Roboto Medium"/>
                <a:ea typeface="Roboto Medium"/>
                <a:cs typeface="Roboto Medium"/>
                <a:sym typeface="Roboto Medium"/>
              </a:endParaRPr>
            </a:p>
          </p:txBody>
        </p:sp>
        <p:sp>
          <p:nvSpPr>
            <p:cNvPr id="215" name="Google Shape;215;p20"/>
            <p:cNvSpPr/>
            <p:nvPr/>
          </p:nvSpPr>
          <p:spPr>
            <a:xfrm>
              <a:off x="1233850" y="470600"/>
              <a:ext cx="1815000" cy="675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IN" sz="5300">
                  <a:solidFill>
                    <a:srgbClr val="1D7E74"/>
                  </a:solidFill>
                  <a:latin typeface="Roboto"/>
                  <a:ea typeface="Roboto"/>
                  <a:cs typeface="Roboto"/>
                  <a:sym typeface="Roboto"/>
                </a:rPr>
                <a:t>₹10,000</a:t>
              </a:r>
              <a:endParaRPr b="1" sz="5300">
                <a:solidFill>
                  <a:srgbClr val="1D7E74"/>
                </a:solidFill>
                <a:latin typeface="Roboto"/>
                <a:ea typeface="Roboto"/>
                <a:cs typeface="Roboto"/>
                <a:sym typeface="Roboto"/>
              </a:endParaRPr>
            </a:p>
          </p:txBody>
        </p:sp>
        <p:sp>
          <p:nvSpPr>
            <p:cNvPr id="216" name="Google Shape;216;p20"/>
            <p:cNvSpPr/>
            <p:nvPr/>
          </p:nvSpPr>
          <p:spPr>
            <a:xfrm rot="5400000">
              <a:off x="1947723" y="2108132"/>
              <a:ext cx="389100" cy="278100"/>
            </a:xfrm>
            <a:prstGeom prst="rightArrow">
              <a:avLst>
                <a:gd fmla="val 34239" name="adj1"/>
                <a:gd fmla="val 57035" name="adj2"/>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7" name="Google Shape;217;p20"/>
            <p:cNvSpPr/>
            <p:nvPr/>
          </p:nvSpPr>
          <p:spPr>
            <a:xfrm>
              <a:off x="1118308" y="2594263"/>
              <a:ext cx="2030400" cy="1663500"/>
            </a:xfrm>
            <a:prstGeom prst="rect">
              <a:avLst/>
            </a:prstGeom>
            <a:noFill/>
            <a:ln>
              <a:noFill/>
            </a:ln>
          </p:spPr>
          <p:txBody>
            <a:bodyPr anchorCtr="0" anchor="t" bIns="121900" lIns="121900" spcFirstLastPara="1" rIns="121900" wrap="square" tIns="121900">
              <a:noAutofit/>
            </a:bodyPr>
            <a:lstStyle/>
            <a:p>
              <a:pPr indent="-400050" lvl="0" marL="609600" rtl="0" algn="l">
                <a:lnSpc>
                  <a:spcPct val="115000"/>
                </a:lnSpc>
                <a:spcBef>
                  <a:spcPts val="0"/>
                </a:spcBef>
                <a:spcAft>
                  <a:spcPts val="0"/>
                </a:spcAft>
                <a:buClr>
                  <a:srgbClr val="FFFFFF"/>
                </a:buClr>
                <a:buSzPts val="1500"/>
                <a:buFont typeface="Roboto"/>
                <a:buChar char="●"/>
              </a:pPr>
              <a:r>
                <a:rPr lang="en-IN" sz="1500">
                  <a:solidFill>
                    <a:srgbClr val="FFFFFF"/>
                  </a:solidFill>
                  <a:latin typeface="Roboto"/>
                  <a:ea typeface="Roboto"/>
                  <a:cs typeface="Roboto"/>
                  <a:sym typeface="Roboto"/>
                </a:rPr>
                <a:t>Polished Aluminium</a:t>
              </a:r>
              <a:endParaRPr sz="1500">
                <a:solidFill>
                  <a:srgbClr val="FFFFFF"/>
                </a:solidFill>
                <a:latin typeface="Roboto"/>
                <a:ea typeface="Roboto"/>
                <a:cs typeface="Roboto"/>
                <a:sym typeface="Roboto"/>
              </a:endParaRPr>
            </a:p>
            <a:p>
              <a:pPr indent="-400050" lvl="0" marL="609600" rtl="0" algn="l">
                <a:lnSpc>
                  <a:spcPct val="115000"/>
                </a:lnSpc>
                <a:spcBef>
                  <a:spcPts val="0"/>
                </a:spcBef>
                <a:spcAft>
                  <a:spcPts val="0"/>
                </a:spcAft>
                <a:buClr>
                  <a:srgbClr val="FFFFFF"/>
                </a:buClr>
                <a:buSzPts val="1500"/>
                <a:buFont typeface="Roboto"/>
                <a:buChar char="●"/>
              </a:pPr>
              <a:r>
                <a:rPr lang="en-IN" sz="1500">
                  <a:solidFill>
                    <a:srgbClr val="FFFFFF"/>
                  </a:solidFill>
                  <a:latin typeface="Roboto"/>
                  <a:ea typeface="Roboto"/>
                  <a:cs typeface="Roboto"/>
                  <a:sym typeface="Roboto"/>
                </a:rPr>
                <a:t>Machining</a:t>
              </a:r>
              <a:endParaRPr sz="1500">
                <a:solidFill>
                  <a:srgbClr val="FFFFFF"/>
                </a:solidFill>
                <a:latin typeface="Roboto"/>
                <a:ea typeface="Roboto"/>
                <a:cs typeface="Roboto"/>
                <a:sym typeface="Roboto"/>
              </a:endParaRPr>
            </a:p>
            <a:p>
              <a:pPr indent="-400050" lvl="0" marL="609600" rtl="0" algn="l">
                <a:lnSpc>
                  <a:spcPct val="115000"/>
                </a:lnSpc>
                <a:spcBef>
                  <a:spcPts val="0"/>
                </a:spcBef>
                <a:spcAft>
                  <a:spcPts val="0"/>
                </a:spcAft>
                <a:buClr>
                  <a:srgbClr val="FFFFFF"/>
                </a:buClr>
                <a:buSzPts val="1500"/>
                <a:buFont typeface="Roboto"/>
                <a:buChar char="●"/>
              </a:pPr>
              <a:r>
                <a:rPr lang="en-IN" sz="1500">
                  <a:solidFill>
                    <a:srgbClr val="FFFFFF"/>
                  </a:solidFill>
                  <a:latin typeface="Roboto"/>
                  <a:ea typeface="Roboto"/>
                  <a:cs typeface="Roboto"/>
                  <a:sym typeface="Roboto"/>
                </a:rPr>
                <a:t>Miscellaneous</a:t>
              </a:r>
              <a:endParaRPr sz="1500">
                <a:solidFill>
                  <a:srgbClr val="FFFFFF"/>
                </a:solidFill>
                <a:latin typeface="Roboto"/>
                <a:ea typeface="Roboto"/>
                <a:cs typeface="Roboto"/>
                <a:sym typeface="Roboto"/>
              </a:endParaRPr>
            </a:p>
          </p:txBody>
        </p:sp>
      </p:grpSp>
      <p:sp>
        <p:nvSpPr>
          <p:cNvPr id="218" name="Google Shape;218;p20"/>
          <p:cNvSpPr txBox="1"/>
          <p:nvPr/>
        </p:nvSpPr>
        <p:spPr>
          <a:xfrm>
            <a:off x="4544250" y="6031575"/>
            <a:ext cx="3103500" cy="4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N" sz="2500">
                <a:latin typeface="Calibri"/>
                <a:ea typeface="Calibri"/>
                <a:cs typeface="Calibri"/>
                <a:sym typeface="Calibri"/>
              </a:rPr>
              <a:t>Grand Total: ₹45,000</a:t>
            </a:r>
            <a:endParaRPr b="1" sz="25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1"/>
          <p:cNvSpPr txBox="1"/>
          <p:nvPr>
            <p:ph type="title"/>
          </p:nvPr>
        </p:nvSpPr>
        <p:spPr>
          <a:xfrm>
            <a:off x="186268" y="79696"/>
            <a:ext cx="8018400" cy="831000"/>
          </a:xfrm>
          <a:prstGeom prst="rect">
            <a:avLst/>
          </a:prstGeom>
          <a:no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IN"/>
              <a:t>Future Work</a:t>
            </a:r>
            <a:endParaRPr/>
          </a:p>
        </p:txBody>
      </p:sp>
      <p:sp>
        <p:nvSpPr>
          <p:cNvPr id="224" name="Google Shape;224;p21"/>
          <p:cNvSpPr txBox="1"/>
          <p:nvPr>
            <p:ph idx="1" type="body"/>
          </p:nvPr>
        </p:nvSpPr>
        <p:spPr>
          <a:xfrm>
            <a:off x="186267" y="941064"/>
            <a:ext cx="11842200" cy="5780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26" name="Google Shape;226;p21"/>
          <p:cNvSpPr txBox="1"/>
          <p:nvPr/>
        </p:nvSpPr>
        <p:spPr>
          <a:xfrm>
            <a:off x="8204661" y="79695"/>
            <a:ext cx="12168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Dept.   of Mechanical Engineering</a:t>
            </a:r>
            <a:endParaRPr/>
          </a:p>
        </p:txBody>
      </p:sp>
      <p:pic>
        <p:nvPicPr>
          <p:cNvPr id="227" name="Google Shape;227;p21"/>
          <p:cNvPicPr preferRelativeResize="0"/>
          <p:nvPr/>
        </p:nvPicPr>
        <p:blipFill rotWithShape="1">
          <a:blip r:embed="rId3">
            <a:alphaModFix/>
          </a:blip>
          <a:srcRect b="10649" l="10960" r="10131" t="13872"/>
          <a:stretch/>
        </p:blipFill>
        <p:spPr>
          <a:xfrm>
            <a:off x="9421359" y="79694"/>
            <a:ext cx="1285121" cy="830999"/>
          </a:xfrm>
          <a:prstGeom prst="rect">
            <a:avLst/>
          </a:prstGeom>
          <a:noFill/>
          <a:ln cap="flat" cmpd="sng" w="12700">
            <a:solidFill>
              <a:srgbClr val="00B050"/>
            </a:solidFill>
            <a:prstDash val="solid"/>
            <a:miter lim="800000"/>
            <a:headEnd len="sm" w="sm" type="none"/>
            <a:tailEnd len="sm" w="sm" type="none"/>
          </a:ln>
        </p:spPr>
      </p:pic>
      <p:sp>
        <p:nvSpPr>
          <p:cNvPr id="228" name="Google Shape;228;p21"/>
          <p:cNvSpPr txBox="1"/>
          <p:nvPr/>
        </p:nvSpPr>
        <p:spPr>
          <a:xfrm>
            <a:off x="10706480" y="79696"/>
            <a:ext cx="1322700" cy="831000"/>
          </a:xfrm>
          <a:prstGeom prst="rect">
            <a:avLst/>
          </a:prstGeom>
          <a:noFill/>
          <a:ln cap="flat" cmpd="sng" w="1270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1600" u="none" cap="none" strike="noStrike">
                <a:solidFill>
                  <a:schemeClr val="dk1"/>
                </a:solidFill>
                <a:latin typeface="Calibri"/>
                <a:ea typeface="Calibri"/>
                <a:cs typeface="Calibri"/>
                <a:sym typeface="Calibri"/>
              </a:rPr>
              <a:t>B. Tech Final Year  Project Presentation</a:t>
            </a:r>
            <a:endParaRPr b="1" i="0" sz="1800" u="none" cap="none" strike="noStrike">
              <a:solidFill>
                <a:schemeClr val="dk1"/>
              </a:solidFill>
              <a:latin typeface="Calibri"/>
              <a:ea typeface="Calibri"/>
              <a:cs typeface="Calibri"/>
              <a:sym typeface="Calibri"/>
            </a:endParaRPr>
          </a:p>
        </p:txBody>
      </p:sp>
      <p:grpSp>
        <p:nvGrpSpPr>
          <p:cNvPr id="229" name="Google Shape;229;p21"/>
          <p:cNvGrpSpPr/>
          <p:nvPr/>
        </p:nvGrpSpPr>
        <p:grpSpPr>
          <a:xfrm>
            <a:off x="7509568" y="1586327"/>
            <a:ext cx="4407490" cy="4643951"/>
            <a:chOff x="5632317" y="1189775"/>
            <a:chExt cx="3305700" cy="3483050"/>
          </a:xfrm>
        </p:grpSpPr>
        <p:sp>
          <p:nvSpPr>
            <p:cNvPr id="230" name="Google Shape;230;p21"/>
            <p:cNvSpPr/>
            <p:nvPr/>
          </p:nvSpPr>
          <p:spPr>
            <a:xfrm>
              <a:off x="5632317" y="1189775"/>
              <a:ext cx="3305700" cy="669000"/>
            </a:xfrm>
            <a:prstGeom prst="chevron">
              <a:avLst>
                <a:gd fmla="val 50000" name="adj"/>
              </a:avLst>
            </a:prstGeom>
            <a:solidFill>
              <a:srgbClr val="249C90"/>
            </a:solidFill>
            <a:ln>
              <a:noFill/>
            </a:ln>
          </p:spPr>
          <p:txBody>
            <a:bodyPr anchorCtr="0" anchor="ctr" bIns="121900" lIns="121900" spcFirstLastPara="1" rIns="121900" wrap="square" tIns="121900">
              <a:noAutofit/>
            </a:bodyPr>
            <a:lstStyle/>
            <a:p>
              <a:pPr indent="457200" lvl="0" marL="457200" rtl="0" algn="l">
                <a:spcBef>
                  <a:spcPts val="0"/>
                </a:spcBef>
                <a:spcAft>
                  <a:spcPts val="0"/>
                </a:spcAft>
                <a:buNone/>
              </a:pPr>
              <a:r>
                <a:rPr lang="en-IN" sz="2400">
                  <a:solidFill>
                    <a:srgbClr val="FFFFFF"/>
                  </a:solidFill>
                  <a:latin typeface="Calibri"/>
                  <a:ea typeface="Calibri"/>
                  <a:cs typeface="Calibri"/>
                  <a:sym typeface="Calibri"/>
                </a:rPr>
                <a:t>Fabrication</a:t>
              </a:r>
              <a:endParaRPr sz="2400">
                <a:solidFill>
                  <a:srgbClr val="FFFFFF"/>
                </a:solidFill>
                <a:latin typeface="Calibri"/>
                <a:ea typeface="Calibri"/>
                <a:cs typeface="Calibri"/>
                <a:sym typeface="Calibri"/>
              </a:endParaRPr>
            </a:p>
          </p:txBody>
        </p:sp>
        <p:sp>
          <p:nvSpPr>
            <p:cNvPr id="231" name="Google Shape;231;p21"/>
            <p:cNvSpPr txBox="1"/>
            <p:nvPr/>
          </p:nvSpPr>
          <p:spPr>
            <a:xfrm>
              <a:off x="6167063" y="2057125"/>
              <a:ext cx="2236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Fabrication and assembling of links.</a:t>
              </a:r>
              <a:endParaRPr sz="2400">
                <a:latin typeface="Calibri"/>
                <a:ea typeface="Calibri"/>
                <a:cs typeface="Calibri"/>
                <a:sym typeface="Calibri"/>
              </a:endParaRPr>
            </a:p>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Experimentation and Testing.</a:t>
              </a:r>
              <a:endParaRPr sz="2400">
                <a:latin typeface="Calibri"/>
                <a:ea typeface="Calibri"/>
                <a:cs typeface="Calibri"/>
                <a:sym typeface="Calibri"/>
              </a:endParaRPr>
            </a:p>
          </p:txBody>
        </p:sp>
      </p:grpSp>
      <p:grpSp>
        <p:nvGrpSpPr>
          <p:cNvPr id="232" name="Google Shape;232;p21"/>
          <p:cNvGrpSpPr/>
          <p:nvPr/>
        </p:nvGrpSpPr>
        <p:grpSpPr>
          <a:xfrm>
            <a:off x="0" y="1586613"/>
            <a:ext cx="4729082" cy="4643665"/>
            <a:chOff x="0" y="1189989"/>
            <a:chExt cx="3546900" cy="3482836"/>
          </a:xfrm>
        </p:grpSpPr>
        <p:sp>
          <p:nvSpPr>
            <p:cNvPr id="233" name="Google Shape;233;p21"/>
            <p:cNvSpPr/>
            <p:nvPr/>
          </p:nvSpPr>
          <p:spPr>
            <a:xfrm>
              <a:off x="0" y="1189989"/>
              <a:ext cx="3546900" cy="669000"/>
            </a:xfrm>
            <a:prstGeom prst="homePlate">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Sensors Identification</a:t>
              </a:r>
              <a:endParaRPr sz="2400">
                <a:solidFill>
                  <a:srgbClr val="FFFFFF"/>
                </a:solidFill>
                <a:latin typeface="Calibri"/>
                <a:ea typeface="Calibri"/>
                <a:cs typeface="Calibri"/>
                <a:sym typeface="Calibri"/>
              </a:endParaRPr>
            </a:p>
          </p:txBody>
        </p:sp>
        <p:sp>
          <p:nvSpPr>
            <p:cNvPr id="234" name="Google Shape;234;p21"/>
            <p:cNvSpPr txBox="1"/>
            <p:nvPr/>
          </p:nvSpPr>
          <p:spPr>
            <a:xfrm>
              <a:off x="655361" y="2057125"/>
              <a:ext cx="2236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Identification of sensors based on the range of the parameter outputs in the simulations. </a:t>
              </a:r>
              <a:endParaRPr sz="2400">
                <a:latin typeface="Calibri"/>
                <a:ea typeface="Calibri"/>
                <a:cs typeface="Calibri"/>
                <a:sym typeface="Calibri"/>
              </a:endParaRPr>
            </a:p>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Setting up of the </a:t>
              </a:r>
              <a:r>
                <a:rPr lang="en-IN" sz="2400">
                  <a:latin typeface="Calibri"/>
                  <a:ea typeface="Calibri"/>
                  <a:cs typeface="Calibri"/>
                  <a:sym typeface="Calibri"/>
                </a:rPr>
                <a:t>controller</a:t>
              </a:r>
              <a:r>
                <a:rPr lang="en-IN" sz="2400">
                  <a:latin typeface="Calibri"/>
                  <a:ea typeface="Calibri"/>
                  <a:cs typeface="Calibri"/>
                  <a:sym typeface="Calibri"/>
                </a:rPr>
                <a:t> or the DAQ.</a:t>
              </a:r>
              <a:endParaRPr sz="2400">
                <a:latin typeface="Calibri"/>
                <a:ea typeface="Calibri"/>
                <a:cs typeface="Calibri"/>
                <a:sym typeface="Calibri"/>
              </a:endParaRPr>
            </a:p>
          </p:txBody>
        </p:sp>
      </p:grpSp>
      <p:grpSp>
        <p:nvGrpSpPr>
          <p:cNvPr id="235" name="Google Shape;235;p21"/>
          <p:cNvGrpSpPr/>
          <p:nvPr/>
        </p:nvGrpSpPr>
        <p:grpSpPr>
          <a:xfrm>
            <a:off x="3925507" y="1586327"/>
            <a:ext cx="4407490" cy="4643951"/>
            <a:chOff x="2944204" y="1189775"/>
            <a:chExt cx="3305700" cy="3483050"/>
          </a:xfrm>
        </p:grpSpPr>
        <p:sp>
          <p:nvSpPr>
            <p:cNvPr id="236" name="Google Shape;236;p21"/>
            <p:cNvSpPr/>
            <p:nvPr/>
          </p:nvSpPr>
          <p:spPr>
            <a:xfrm>
              <a:off x="2944204" y="1189775"/>
              <a:ext cx="3305700" cy="669000"/>
            </a:xfrm>
            <a:prstGeom prst="chevron">
              <a:avLst>
                <a:gd fmla="val 50000" name="adj"/>
              </a:avLst>
            </a:prstGeom>
            <a:solidFill>
              <a:srgbClr val="1D7E74"/>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IN" sz="2400">
                  <a:solidFill>
                    <a:srgbClr val="FFFFFF"/>
                  </a:solidFill>
                  <a:latin typeface="Calibri"/>
                  <a:ea typeface="Calibri"/>
                  <a:cs typeface="Calibri"/>
                  <a:sym typeface="Calibri"/>
                </a:rPr>
                <a:t>Final Design</a:t>
              </a:r>
              <a:endParaRPr sz="2400">
                <a:solidFill>
                  <a:srgbClr val="FFFFFF"/>
                </a:solidFill>
                <a:latin typeface="Calibri"/>
                <a:ea typeface="Calibri"/>
                <a:cs typeface="Calibri"/>
                <a:sym typeface="Calibri"/>
              </a:endParaRPr>
            </a:p>
          </p:txBody>
        </p:sp>
        <p:sp>
          <p:nvSpPr>
            <p:cNvPr id="237" name="Google Shape;237;p21"/>
            <p:cNvSpPr txBox="1"/>
            <p:nvPr/>
          </p:nvSpPr>
          <p:spPr>
            <a:xfrm>
              <a:off x="3478949" y="2057125"/>
              <a:ext cx="2236200" cy="26157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0"/>
                </a:spcBef>
                <a:spcAft>
                  <a:spcPts val="0"/>
                </a:spcAft>
                <a:buSzPts val="2400"/>
                <a:buFont typeface="Calibri"/>
                <a:buChar char="●"/>
              </a:pPr>
              <a:r>
                <a:rPr lang="en-IN" sz="2400">
                  <a:latin typeface="Calibri"/>
                  <a:ea typeface="Calibri"/>
                  <a:cs typeface="Calibri"/>
                  <a:sym typeface="Calibri"/>
                </a:rPr>
                <a:t>Final Prototype  model which consists of links, bearings, motors, sensors, etc.</a:t>
              </a:r>
              <a:endParaRPr sz="2400">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